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0" r:id="rId5"/>
    <p:sldId id="259" r:id="rId6"/>
    <p:sldId id="261" r:id="rId7"/>
    <p:sldId id="262" r:id="rId8"/>
    <p:sldId id="267" r:id="rId9"/>
    <p:sldId id="268" r:id="rId10"/>
    <p:sldId id="266" r:id="rId11"/>
    <p:sldId id="263" r:id="rId12"/>
    <p:sldId id="270" r:id="rId13"/>
    <p:sldId id="269" r:id="rId14"/>
    <p:sldId id="273" r:id="rId15"/>
    <p:sldId id="264" r:id="rId16"/>
    <p:sldId id="271" r:id="rId17"/>
    <p:sldId id="272"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808"/>
    <p:restoredTop sz="94641"/>
  </p:normalViewPr>
  <p:slideViewPr>
    <p:cSldViewPr snapToGrid="0" snapToObjects="1">
      <p:cViewPr varScale="1">
        <p:scale>
          <a:sx n="79" d="100"/>
          <a:sy n="79" d="100"/>
        </p:scale>
        <p:origin x="256" y="9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979F97-FDA1-F549-8C27-FE560F3A53DC}" type="datetimeFigureOut">
              <a:rPr lang="it-IT" smtClean="0"/>
              <a:t>12/02/18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3CA510-7370-9C4D-84A6-B2857550AD97}" type="slidenum">
              <a:rPr lang="it-IT" smtClean="0"/>
              <a:t>‹N›</a:t>
            </a:fld>
            <a:endParaRPr lang="it-IT"/>
          </a:p>
        </p:txBody>
      </p:sp>
    </p:spTree>
    <p:extLst>
      <p:ext uri="{BB962C8B-B14F-4D97-AF65-F5344CB8AC3E}">
        <p14:creationId xmlns:p14="http://schemas.microsoft.com/office/powerpoint/2010/main" val="598295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D3CA510-7370-9C4D-84A6-B2857550AD97}" type="slidenum">
              <a:rPr lang="it-IT" smtClean="0"/>
              <a:t>7</a:t>
            </a:fld>
            <a:endParaRPr lang="it-IT"/>
          </a:p>
        </p:txBody>
      </p:sp>
    </p:spTree>
    <p:extLst>
      <p:ext uri="{BB962C8B-B14F-4D97-AF65-F5344CB8AC3E}">
        <p14:creationId xmlns:p14="http://schemas.microsoft.com/office/powerpoint/2010/main" val="1171263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2589CA-F130-ED47-BEE1-12243303D8A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a:extLst>
              <a:ext uri="{FF2B5EF4-FFF2-40B4-BE49-F238E27FC236}">
                <a16:creationId xmlns:a16="http://schemas.microsoft.com/office/drawing/2014/main" id="{732FF63A-22DA-1340-AAC0-1E7A1CF42E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04C8BED-A158-304D-A7EB-C20C9AC14C85}"/>
              </a:ext>
            </a:extLst>
          </p:cNvPr>
          <p:cNvSpPr>
            <a:spLocks noGrp="1"/>
          </p:cNvSpPr>
          <p:nvPr>
            <p:ph type="dt" sz="half" idx="10"/>
          </p:nvPr>
        </p:nvSpPr>
        <p:spPr/>
        <p:txBody>
          <a:bodyPr/>
          <a:lstStyle/>
          <a:p>
            <a:fld id="{8382EB2B-ECF9-5C42-85FF-BD091D276AE4}" type="datetimeFigureOut">
              <a:rPr lang="it-IT" smtClean="0"/>
              <a:t>12/02/18</a:t>
            </a:fld>
            <a:endParaRPr lang="it-IT"/>
          </a:p>
        </p:txBody>
      </p:sp>
      <p:sp>
        <p:nvSpPr>
          <p:cNvPr id="5" name="Segnaposto piè di pagina 4">
            <a:extLst>
              <a:ext uri="{FF2B5EF4-FFF2-40B4-BE49-F238E27FC236}">
                <a16:creationId xmlns:a16="http://schemas.microsoft.com/office/drawing/2014/main" id="{57946DD2-39B5-EB4A-8E8C-BA76E86F791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31ECC07-A0B0-E740-ACE8-1F267DF3C918}"/>
              </a:ext>
            </a:extLst>
          </p:cNvPr>
          <p:cNvSpPr>
            <a:spLocks noGrp="1"/>
          </p:cNvSpPr>
          <p:nvPr>
            <p:ph type="sldNum" sz="quarter" idx="12"/>
          </p:nvPr>
        </p:nvSpPr>
        <p:spPr/>
        <p:txBody>
          <a:bodyPr/>
          <a:lstStyle/>
          <a:p>
            <a:fld id="{65B3FC59-13D4-154C-A3B0-8F069B47B2ED}" type="slidenum">
              <a:rPr lang="it-IT" smtClean="0"/>
              <a:t>‹N›</a:t>
            </a:fld>
            <a:endParaRPr lang="it-IT"/>
          </a:p>
        </p:txBody>
      </p:sp>
    </p:spTree>
    <p:extLst>
      <p:ext uri="{BB962C8B-B14F-4D97-AF65-F5344CB8AC3E}">
        <p14:creationId xmlns:p14="http://schemas.microsoft.com/office/powerpoint/2010/main" val="2609977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DAB3D9-988C-EE48-9F5C-1FFDF5298A85}"/>
              </a:ext>
            </a:extLst>
          </p:cNvPr>
          <p:cNvSpPr>
            <a:spLocks noGrp="1"/>
          </p:cNvSpPr>
          <p:nvPr>
            <p:ph type="title"/>
          </p:nvPr>
        </p:nvSpPr>
        <p:spPr/>
        <p:txBody>
          <a:bodyPr/>
          <a:lstStyle/>
          <a:p>
            <a:r>
              <a:rPr lang="it-IT"/>
              <a:t>Fare clic per modificare lo stile del titolo</a:t>
            </a:r>
          </a:p>
        </p:txBody>
      </p:sp>
      <p:sp>
        <p:nvSpPr>
          <p:cNvPr id="3" name="Segnaposto testo verticale 2">
            <a:extLst>
              <a:ext uri="{FF2B5EF4-FFF2-40B4-BE49-F238E27FC236}">
                <a16:creationId xmlns:a16="http://schemas.microsoft.com/office/drawing/2014/main" id="{D4BEFCAC-5B8E-2149-B9AB-FA7B8762B7A6}"/>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54A5C7C-D802-F94C-9E02-273F38C7DAEC}"/>
              </a:ext>
            </a:extLst>
          </p:cNvPr>
          <p:cNvSpPr>
            <a:spLocks noGrp="1"/>
          </p:cNvSpPr>
          <p:nvPr>
            <p:ph type="dt" sz="half" idx="10"/>
          </p:nvPr>
        </p:nvSpPr>
        <p:spPr/>
        <p:txBody>
          <a:bodyPr/>
          <a:lstStyle/>
          <a:p>
            <a:fld id="{8382EB2B-ECF9-5C42-85FF-BD091D276AE4}" type="datetimeFigureOut">
              <a:rPr lang="it-IT" smtClean="0"/>
              <a:t>12/02/18</a:t>
            </a:fld>
            <a:endParaRPr lang="it-IT"/>
          </a:p>
        </p:txBody>
      </p:sp>
      <p:sp>
        <p:nvSpPr>
          <p:cNvPr id="5" name="Segnaposto piè di pagina 4">
            <a:extLst>
              <a:ext uri="{FF2B5EF4-FFF2-40B4-BE49-F238E27FC236}">
                <a16:creationId xmlns:a16="http://schemas.microsoft.com/office/drawing/2014/main" id="{4C5EBDDD-CB62-C142-AF40-43AEBF15413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1F4D526-8644-6A4E-86E5-BA8C840D65C1}"/>
              </a:ext>
            </a:extLst>
          </p:cNvPr>
          <p:cNvSpPr>
            <a:spLocks noGrp="1"/>
          </p:cNvSpPr>
          <p:nvPr>
            <p:ph type="sldNum" sz="quarter" idx="12"/>
          </p:nvPr>
        </p:nvSpPr>
        <p:spPr/>
        <p:txBody>
          <a:bodyPr/>
          <a:lstStyle/>
          <a:p>
            <a:fld id="{65B3FC59-13D4-154C-A3B0-8F069B47B2ED}" type="slidenum">
              <a:rPr lang="it-IT" smtClean="0"/>
              <a:t>‹N›</a:t>
            </a:fld>
            <a:endParaRPr lang="it-IT"/>
          </a:p>
        </p:txBody>
      </p:sp>
    </p:spTree>
    <p:extLst>
      <p:ext uri="{BB962C8B-B14F-4D97-AF65-F5344CB8AC3E}">
        <p14:creationId xmlns:p14="http://schemas.microsoft.com/office/powerpoint/2010/main" val="4169297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3CA23CB-8FA3-8B4D-9485-A9DA472865BD}"/>
              </a:ext>
            </a:extLst>
          </p:cNvPr>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a:extLst>
              <a:ext uri="{FF2B5EF4-FFF2-40B4-BE49-F238E27FC236}">
                <a16:creationId xmlns:a16="http://schemas.microsoft.com/office/drawing/2014/main" id="{4AB8CA5C-BA50-854B-B20F-2B72EEBAE6D0}"/>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2C6DF94-8B4F-9B46-A622-1A9AA1F5926F}"/>
              </a:ext>
            </a:extLst>
          </p:cNvPr>
          <p:cNvSpPr>
            <a:spLocks noGrp="1"/>
          </p:cNvSpPr>
          <p:nvPr>
            <p:ph type="dt" sz="half" idx="10"/>
          </p:nvPr>
        </p:nvSpPr>
        <p:spPr/>
        <p:txBody>
          <a:bodyPr/>
          <a:lstStyle/>
          <a:p>
            <a:fld id="{8382EB2B-ECF9-5C42-85FF-BD091D276AE4}" type="datetimeFigureOut">
              <a:rPr lang="it-IT" smtClean="0"/>
              <a:t>12/02/18</a:t>
            </a:fld>
            <a:endParaRPr lang="it-IT"/>
          </a:p>
        </p:txBody>
      </p:sp>
      <p:sp>
        <p:nvSpPr>
          <p:cNvPr id="5" name="Segnaposto piè di pagina 4">
            <a:extLst>
              <a:ext uri="{FF2B5EF4-FFF2-40B4-BE49-F238E27FC236}">
                <a16:creationId xmlns:a16="http://schemas.microsoft.com/office/drawing/2014/main" id="{B8A043FF-D275-A844-AF8A-95CD8CFFA39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69513D2-6B3B-D847-B09D-9376145ED695}"/>
              </a:ext>
            </a:extLst>
          </p:cNvPr>
          <p:cNvSpPr>
            <a:spLocks noGrp="1"/>
          </p:cNvSpPr>
          <p:nvPr>
            <p:ph type="sldNum" sz="quarter" idx="12"/>
          </p:nvPr>
        </p:nvSpPr>
        <p:spPr/>
        <p:txBody>
          <a:bodyPr/>
          <a:lstStyle/>
          <a:p>
            <a:fld id="{65B3FC59-13D4-154C-A3B0-8F069B47B2ED}" type="slidenum">
              <a:rPr lang="it-IT" smtClean="0"/>
              <a:t>‹N›</a:t>
            </a:fld>
            <a:endParaRPr lang="it-IT"/>
          </a:p>
        </p:txBody>
      </p:sp>
    </p:spTree>
    <p:extLst>
      <p:ext uri="{BB962C8B-B14F-4D97-AF65-F5344CB8AC3E}">
        <p14:creationId xmlns:p14="http://schemas.microsoft.com/office/powerpoint/2010/main" val="978700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2016FF-A05B-B240-B2A1-F4250B2EA16C}"/>
              </a:ext>
            </a:extLst>
          </p:cNvPr>
          <p:cNvSpPr>
            <a:spLocks noGrp="1"/>
          </p:cNvSpPr>
          <p:nvPr>
            <p:ph type="title"/>
          </p:nvPr>
        </p:nvSpPr>
        <p:spPr/>
        <p:txBody>
          <a:bodyPr/>
          <a:lstStyle/>
          <a:p>
            <a:r>
              <a:rPr lang="it-IT"/>
              <a:t>Fare clic per modificare lo stile del titolo</a:t>
            </a:r>
          </a:p>
        </p:txBody>
      </p:sp>
      <p:sp>
        <p:nvSpPr>
          <p:cNvPr id="3" name="Segnaposto contenuto 2">
            <a:extLst>
              <a:ext uri="{FF2B5EF4-FFF2-40B4-BE49-F238E27FC236}">
                <a16:creationId xmlns:a16="http://schemas.microsoft.com/office/drawing/2014/main" id="{B3764627-E283-D449-86CA-CB8F3CE70F26}"/>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624B3E6-780A-F945-985A-05C5ADD6A69F}"/>
              </a:ext>
            </a:extLst>
          </p:cNvPr>
          <p:cNvSpPr>
            <a:spLocks noGrp="1"/>
          </p:cNvSpPr>
          <p:nvPr>
            <p:ph type="dt" sz="half" idx="10"/>
          </p:nvPr>
        </p:nvSpPr>
        <p:spPr/>
        <p:txBody>
          <a:bodyPr/>
          <a:lstStyle/>
          <a:p>
            <a:fld id="{8382EB2B-ECF9-5C42-85FF-BD091D276AE4}" type="datetimeFigureOut">
              <a:rPr lang="it-IT" smtClean="0"/>
              <a:t>12/02/18</a:t>
            </a:fld>
            <a:endParaRPr lang="it-IT"/>
          </a:p>
        </p:txBody>
      </p:sp>
      <p:sp>
        <p:nvSpPr>
          <p:cNvPr id="5" name="Segnaposto piè di pagina 4">
            <a:extLst>
              <a:ext uri="{FF2B5EF4-FFF2-40B4-BE49-F238E27FC236}">
                <a16:creationId xmlns:a16="http://schemas.microsoft.com/office/drawing/2014/main" id="{DC3D2F31-4E67-CF4B-A45B-27FAD2741B7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4CD1747-96F7-C346-B34E-B89A21AAD42C}"/>
              </a:ext>
            </a:extLst>
          </p:cNvPr>
          <p:cNvSpPr>
            <a:spLocks noGrp="1"/>
          </p:cNvSpPr>
          <p:nvPr>
            <p:ph type="sldNum" sz="quarter" idx="12"/>
          </p:nvPr>
        </p:nvSpPr>
        <p:spPr/>
        <p:txBody>
          <a:bodyPr/>
          <a:lstStyle/>
          <a:p>
            <a:fld id="{65B3FC59-13D4-154C-A3B0-8F069B47B2ED}" type="slidenum">
              <a:rPr lang="it-IT" smtClean="0"/>
              <a:t>‹N›</a:t>
            </a:fld>
            <a:endParaRPr lang="it-IT"/>
          </a:p>
        </p:txBody>
      </p:sp>
    </p:spTree>
    <p:extLst>
      <p:ext uri="{BB962C8B-B14F-4D97-AF65-F5344CB8AC3E}">
        <p14:creationId xmlns:p14="http://schemas.microsoft.com/office/powerpoint/2010/main" val="3071633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EACD68-533A-7742-B005-61C69D801ED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a:extLst>
              <a:ext uri="{FF2B5EF4-FFF2-40B4-BE49-F238E27FC236}">
                <a16:creationId xmlns:a16="http://schemas.microsoft.com/office/drawing/2014/main" id="{D30ED65F-2D93-5F4A-A869-CEC01B1CE8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6B5E2339-39A3-6B48-80EB-470F3FC92F2B}"/>
              </a:ext>
            </a:extLst>
          </p:cNvPr>
          <p:cNvSpPr>
            <a:spLocks noGrp="1"/>
          </p:cNvSpPr>
          <p:nvPr>
            <p:ph type="dt" sz="half" idx="10"/>
          </p:nvPr>
        </p:nvSpPr>
        <p:spPr/>
        <p:txBody>
          <a:bodyPr/>
          <a:lstStyle/>
          <a:p>
            <a:fld id="{8382EB2B-ECF9-5C42-85FF-BD091D276AE4}" type="datetimeFigureOut">
              <a:rPr lang="it-IT" smtClean="0"/>
              <a:t>12/02/18</a:t>
            </a:fld>
            <a:endParaRPr lang="it-IT"/>
          </a:p>
        </p:txBody>
      </p:sp>
      <p:sp>
        <p:nvSpPr>
          <p:cNvPr id="5" name="Segnaposto piè di pagina 4">
            <a:extLst>
              <a:ext uri="{FF2B5EF4-FFF2-40B4-BE49-F238E27FC236}">
                <a16:creationId xmlns:a16="http://schemas.microsoft.com/office/drawing/2014/main" id="{97C95941-B7F3-9B4D-9A17-47BF221C83D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A4A010B-F8C2-CD43-8717-46B980C72D48}"/>
              </a:ext>
            </a:extLst>
          </p:cNvPr>
          <p:cNvSpPr>
            <a:spLocks noGrp="1"/>
          </p:cNvSpPr>
          <p:nvPr>
            <p:ph type="sldNum" sz="quarter" idx="12"/>
          </p:nvPr>
        </p:nvSpPr>
        <p:spPr/>
        <p:txBody>
          <a:bodyPr/>
          <a:lstStyle/>
          <a:p>
            <a:fld id="{65B3FC59-13D4-154C-A3B0-8F069B47B2ED}" type="slidenum">
              <a:rPr lang="it-IT" smtClean="0"/>
              <a:t>‹N›</a:t>
            </a:fld>
            <a:endParaRPr lang="it-IT"/>
          </a:p>
        </p:txBody>
      </p:sp>
    </p:spTree>
    <p:extLst>
      <p:ext uri="{BB962C8B-B14F-4D97-AF65-F5344CB8AC3E}">
        <p14:creationId xmlns:p14="http://schemas.microsoft.com/office/powerpoint/2010/main" val="3179354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19F4AD-DDB7-B645-9C17-626B2E6FB990}"/>
              </a:ext>
            </a:extLst>
          </p:cNvPr>
          <p:cNvSpPr>
            <a:spLocks noGrp="1"/>
          </p:cNvSpPr>
          <p:nvPr>
            <p:ph type="title"/>
          </p:nvPr>
        </p:nvSpPr>
        <p:spPr/>
        <p:txBody>
          <a:bodyPr/>
          <a:lstStyle/>
          <a:p>
            <a:r>
              <a:rPr lang="it-IT"/>
              <a:t>Fare clic per modificare lo stile del titolo</a:t>
            </a:r>
          </a:p>
        </p:txBody>
      </p:sp>
      <p:sp>
        <p:nvSpPr>
          <p:cNvPr id="3" name="Segnaposto contenuto 2">
            <a:extLst>
              <a:ext uri="{FF2B5EF4-FFF2-40B4-BE49-F238E27FC236}">
                <a16:creationId xmlns:a16="http://schemas.microsoft.com/office/drawing/2014/main" id="{E368DDC1-E9B3-8F4E-8AE1-5E7F69DCDF01}"/>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17B1EFD-B0A2-F54E-AC0E-2250881E8AA4}"/>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FFB4EB6-F67E-8742-AC4C-BE9DA016F3C9}"/>
              </a:ext>
            </a:extLst>
          </p:cNvPr>
          <p:cNvSpPr>
            <a:spLocks noGrp="1"/>
          </p:cNvSpPr>
          <p:nvPr>
            <p:ph type="dt" sz="half" idx="10"/>
          </p:nvPr>
        </p:nvSpPr>
        <p:spPr/>
        <p:txBody>
          <a:bodyPr/>
          <a:lstStyle/>
          <a:p>
            <a:fld id="{8382EB2B-ECF9-5C42-85FF-BD091D276AE4}" type="datetimeFigureOut">
              <a:rPr lang="it-IT" smtClean="0"/>
              <a:t>12/02/18</a:t>
            </a:fld>
            <a:endParaRPr lang="it-IT"/>
          </a:p>
        </p:txBody>
      </p:sp>
      <p:sp>
        <p:nvSpPr>
          <p:cNvPr id="6" name="Segnaposto piè di pagina 5">
            <a:extLst>
              <a:ext uri="{FF2B5EF4-FFF2-40B4-BE49-F238E27FC236}">
                <a16:creationId xmlns:a16="http://schemas.microsoft.com/office/drawing/2014/main" id="{1E5FB655-1994-C44C-81D6-DCEBE395553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F5CC8AB-B262-944F-810B-33942A6370BB}"/>
              </a:ext>
            </a:extLst>
          </p:cNvPr>
          <p:cNvSpPr>
            <a:spLocks noGrp="1"/>
          </p:cNvSpPr>
          <p:nvPr>
            <p:ph type="sldNum" sz="quarter" idx="12"/>
          </p:nvPr>
        </p:nvSpPr>
        <p:spPr/>
        <p:txBody>
          <a:bodyPr/>
          <a:lstStyle/>
          <a:p>
            <a:fld id="{65B3FC59-13D4-154C-A3B0-8F069B47B2ED}" type="slidenum">
              <a:rPr lang="it-IT" smtClean="0"/>
              <a:t>‹N›</a:t>
            </a:fld>
            <a:endParaRPr lang="it-IT"/>
          </a:p>
        </p:txBody>
      </p:sp>
    </p:spTree>
    <p:extLst>
      <p:ext uri="{BB962C8B-B14F-4D97-AF65-F5344CB8AC3E}">
        <p14:creationId xmlns:p14="http://schemas.microsoft.com/office/powerpoint/2010/main" val="330161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BF31AA-8704-A64A-8296-A0B47C66887B}"/>
              </a:ext>
            </a:extLst>
          </p:cNvPr>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a:extLst>
              <a:ext uri="{FF2B5EF4-FFF2-40B4-BE49-F238E27FC236}">
                <a16:creationId xmlns:a16="http://schemas.microsoft.com/office/drawing/2014/main" id="{3B0AA239-7A44-E84B-AEC6-172D51DCC9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A021F156-A1C3-294A-97ED-22BCE9143759}"/>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701DC32-1945-5F4E-8F4F-9F08621118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EF08B8B5-4C70-DD4F-9B4F-EBD401F0DE2F}"/>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76463EF-2F74-3346-AE1A-2464CFE57C0D}"/>
              </a:ext>
            </a:extLst>
          </p:cNvPr>
          <p:cNvSpPr>
            <a:spLocks noGrp="1"/>
          </p:cNvSpPr>
          <p:nvPr>
            <p:ph type="dt" sz="half" idx="10"/>
          </p:nvPr>
        </p:nvSpPr>
        <p:spPr/>
        <p:txBody>
          <a:bodyPr/>
          <a:lstStyle/>
          <a:p>
            <a:fld id="{8382EB2B-ECF9-5C42-85FF-BD091D276AE4}" type="datetimeFigureOut">
              <a:rPr lang="it-IT" smtClean="0"/>
              <a:t>12/02/18</a:t>
            </a:fld>
            <a:endParaRPr lang="it-IT"/>
          </a:p>
        </p:txBody>
      </p:sp>
      <p:sp>
        <p:nvSpPr>
          <p:cNvPr id="8" name="Segnaposto piè di pagina 7">
            <a:extLst>
              <a:ext uri="{FF2B5EF4-FFF2-40B4-BE49-F238E27FC236}">
                <a16:creationId xmlns:a16="http://schemas.microsoft.com/office/drawing/2014/main" id="{239B48C3-6ED2-884A-8581-7F6301C2F2B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9663627-0BD4-1240-B6B4-258F36E3E9CD}"/>
              </a:ext>
            </a:extLst>
          </p:cNvPr>
          <p:cNvSpPr>
            <a:spLocks noGrp="1"/>
          </p:cNvSpPr>
          <p:nvPr>
            <p:ph type="sldNum" sz="quarter" idx="12"/>
          </p:nvPr>
        </p:nvSpPr>
        <p:spPr/>
        <p:txBody>
          <a:bodyPr/>
          <a:lstStyle/>
          <a:p>
            <a:fld id="{65B3FC59-13D4-154C-A3B0-8F069B47B2ED}" type="slidenum">
              <a:rPr lang="it-IT" smtClean="0"/>
              <a:t>‹N›</a:t>
            </a:fld>
            <a:endParaRPr lang="it-IT"/>
          </a:p>
        </p:txBody>
      </p:sp>
    </p:spTree>
    <p:extLst>
      <p:ext uri="{BB962C8B-B14F-4D97-AF65-F5344CB8AC3E}">
        <p14:creationId xmlns:p14="http://schemas.microsoft.com/office/powerpoint/2010/main" val="3029886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EEA5E1-9864-0B4F-ADC5-E7CD352FC540}"/>
              </a:ext>
            </a:extLst>
          </p:cNvPr>
          <p:cNvSpPr>
            <a:spLocks noGrp="1"/>
          </p:cNvSpPr>
          <p:nvPr>
            <p:ph type="title"/>
          </p:nvPr>
        </p:nvSpPr>
        <p:spPr/>
        <p:txBody>
          <a:bodyPr/>
          <a:lstStyle/>
          <a:p>
            <a:r>
              <a:rPr lang="it-IT"/>
              <a:t>Fare clic per modificare lo stile del titolo</a:t>
            </a:r>
          </a:p>
        </p:txBody>
      </p:sp>
      <p:sp>
        <p:nvSpPr>
          <p:cNvPr id="3" name="Segnaposto data 2">
            <a:extLst>
              <a:ext uri="{FF2B5EF4-FFF2-40B4-BE49-F238E27FC236}">
                <a16:creationId xmlns:a16="http://schemas.microsoft.com/office/drawing/2014/main" id="{46E58CF7-74F5-6E45-A162-E23F4978C9B8}"/>
              </a:ext>
            </a:extLst>
          </p:cNvPr>
          <p:cNvSpPr>
            <a:spLocks noGrp="1"/>
          </p:cNvSpPr>
          <p:nvPr>
            <p:ph type="dt" sz="half" idx="10"/>
          </p:nvPr>
        </p:nvSpPr>
        <p:spPr/>
        <p:txBody>
          <a:bodyPr/>
          <a:lstStyle/>
          <a:p>
            <a:fld id="{8382EB2B-ECF9-5C42-85FF-BD091D276AE4}" type="datetimeFigureOut">
              <a:rPr lang="it-IT" smtClean="0"/>
              <a:t>12/02/18</a:t>
            </a:fld>
            <a:endParaRPr lang="it-IT"/>
          </a:p>
        </p:txBody>
      </p:sp>
      <p:sp>
        <p:nvSpPr>
          <p:cNvPr id="4" name="Segnaposto piè di pagina 3">
            <a:extLst>
              <a:ext uri="{FF2B5EF4-FFF2-40B4-BE49-F238E27FC236}">
                <a16:creationId xmlns:a16="http://schemas.microsoft.com/office/drawing/2014/main" id="{7492C106-6D1B-C440-9C14-E00A268424C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34D8AB4-EBAE-A749-99F4-D8C7934E2845}"/>
              </a:ext>
            </a:extLst>
          </p:cNvPr>
          <p:cNvSpPr>
            <a:spLocks noGrp="1"/>
          </p:cNvSpPr>
          <p:nvPr>
            <p:ph type="sldNum" sz="quarter" idx="12"/>
          </p:nvPr>
        </p:nvSpPr>
        <p:spPr/>
        <p:txBody>
          <a:bodyPr/>
          <a:lstStyle/>
          <a:p>
            <a:fld id="{65B3FC59-13D4-154C-A3B0-8F069B47B2ED}" type="slidenum">
              <a:rPr lang="it-IT" smtClean="0"/>
              <a:t>‹N›</a:t>
            </a:fld>
            <a:endParaRPr lang="it-IT"/>
          </a:p>
        </p:txBody>
      </p:sp>
    </p:spTree>
    <p:extLst>
      <p:ext uri="{BB962C8B-B14F-4D97-AF65-F5344CB8AC3E}">
        <p14:creationId xmlns:p14="http://schemas.microsoft.com/office/powerpoint/2010/main" val="366072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1B6398C-1718-AE4E-A45F-BF4CC4A0909F}"/>
              </a:ext>
            </a:extLst>
          </p:cNvPr>
          <p:cNvSpPr>
            <a:spLocks noGrp="1"/>
          </p:cNvSpPr>
          <p:nvPr>
            <p:ph type="dt" sz="half" idx="10"/>
          </p:nvPr>
        </p:nvSpPr>
        <p:spPr/>
        <p:txBody>
          <a:bodyPr/>
          <a:lstStyle/>
          <a:p>
            <a:fld id="{8382EB2B-ECF9-5C42-85FF-BD091D276AE4}" type="datetimeFigureOut">
              <a:rPr lang="it-IT" smtClean="0"/>
              <a:t>12/02/18</a:t>
            </a:fld>
            <a:endParaRPr lang="it-IT"/>
          </a:p>
        </p:txBody>
      </p:sp>
      <p:sp>
        <p:nvSpPr>
          <p:cNvPr id="3" name="Segnaposto piè di pagina 2">
            <a:extLst>
              <a:ext uri="{FF2B5EF4-FFF2-40B4-BE49-F238E27FC236}">
                <a16:creationId xmlns:a16="http://schemas.microsoft.com/office/drawing/2014/main" id="{16EA43AC-BBE2-5140-85F9-3057BC5F64B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47C1F59-812F-BF4D-ADD1-CA124C626AA7}"/>
              </a:ext>
            </a:extLst>
          </p:cNvPr>
          <p:cNvSpPr>
            <a:spLocks noGrp="1"/>
          </p:cNvSpPr>
          <p:nvPr>
            <p:ph type="sldNum" sz="quarter" idx="12"/>
          </p:nvPr>
        </p:nvSpPr>
        <p:spPr/>
        <p:txBody>
          <a:bodyPr/>
          <a:lstStyle/>
          <a:p>
            <a:fld id="{65B3FC59-13D4-154C-A3B0-8F069B47B2ED}" type="slidenum">
              <a:rPr lang="it-IT" smtClean="0"/>
              <a:t>‹N›</a:t>
            </a:fld>
            <a:endParaRPr lang="it-IT"/>
          </a:p>
        </p:txBody>
      </p:sp>
    </p:spTree>
    <p:extLst>
      <p:ext uri="{BB962C8B-B14F-4D97-AF65-F5344CB8AC3E}">
        <p14:creationId xmlns:p14="http://schemas.microsoft.com/office/powerpoint/2010/main" val="3782589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8A8482-7339-6D4C-BFB5-CB210AECCCD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a:extLst>
              <a:ext uri="{FF2B5EF4-FFF2-40B4-BE49-F238E27FC236}">
                <a16:creationId xmlns:a16="http://schemas.microsoft.com/office/drawing/2014/main" id="{7A01CEB8-CF2A-E343-9A83-81757FCDDC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25763D1-08AD-CE46-A36B-9B25A84336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A9ED75C1-E171-BD47-B3DE-7B2DF4E4F85D}"/>
              </a:ext>
            </a:extLst>
          </p:cNvPr>
          <p:cNvSpPr>
            <a:spLocks noGrp="1"/>
          </p:cNvSpPr>
          <p:nvPr>
            <p:ph type="dt" sz="half" idx="10"/>
          </p:nvPr>
        </p:nvSpPr>
        <p:spPr/>
        <p:txBody>
          <a:bodyPr/>
          <a:lstStyle/>
          <a:p>
            <a:fld id="{8382EB2B-ECF9-5C42-85FF-BD091D276AE4}" type="datetimeFigureOut">
              <a:rPr lang="it-IT" smtClean="0"/>
              <a:t>12/02/18</a:t>
            </a:fld>
            <a:endParaRPr lang="it-IT"/>
          </a:p>
        </p:txBody>
      </p:sp>
      <p:sp>
        <p:nvSpPr>
          <p:cNvPr id="6" name="Segnaposto piè di pagina 5">
            <a:extLst>
              <a:ext uri="{FF2B5EF4-FFF2-40B4-BE49-F238E27FC236}">
                <a16:creationId xmlns:a16="http://schemas.microsoft.com/office/drawing/2014/main" id="{F1C124D8-7CE6-9342-952F-42E95804C5E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ED5B1F3-87AA-A347-86F9-620C1A22CAF5}"/>
              </a:ext>
            </a:extLst>
          </p:cNvPr>
          <p:cNvSpPr>
            <a:spLocks noGrp="1"/>
          </p:cNvSpPr>
          <p:nvPr>
            <p:ph type="sldNum" sz="quarter" idx="12"/>
          </p:nvPr>
        </p:nvSpPr>
        <p:spPr/>
        <p:txBody>
          <a:bodyPr/>
          <a:lstStyle/>
          <a:p>
            <a:fld id="{65B3FC59-13D4-154C-A3B0-8F069B47B2ED}" type="slidenum">
              <a:rPr lang="it-IT" smtClean="0"/>
              <a:t>‹N›</a:t>
            </a:fld>
            <a:endParaRPr lang="it-IT"/>
          </a:p>
        </p:txBody>
      </p:sp>
    </p:spTree>
    <p:extLst>
      <p:ext uri="{BB962C8B-B14F-4D97-AF65-F5344CB8AC3E}">
        <p14:creationId xmlns:p14="http://schemas.microsoft.com/office/powerpoint/2010/main" val="869279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16171C-7406-2144-B89A-27735C376E1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a:extLst>
              <a:ext uri="{FF2B5EF4-FFF2-40B4-BE49-F238E27FC236}">
                <a16:creationId xmlns:a16="http://schemas.microsoft.com/office/drawing/2014/main" id="{54481CD5-FF03-C040-8D9B-CF8FCDD752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1BD7B16-4F0D-6947-B61C-E797575C6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BF1F29F7-E689-CB46-A3F0-0644C560AADB}"/>
              </a:ext>
            </a:extLst>
          </p:cNvPr>
          <p:cNvSpPr>
            <a:spLocks noGrp="1"/>
          </p:cNvSpPr>
          <p:nvPr>
            <p:ph type="dt" sz="half" idx="10"/>
          </p:nvPr>
        </p:nvSpPr>
        <p:spPr/>
        <p:txBody>
          <a:bodyPr/>
          <a:lstStyle/>
          <a:p>
            <a:fld id="{8382EB2B-ECF9-5C42-85FF-BD091D276AE4}" type="datetimeFigureOut">
              <a:rPr lang="it-IT" smtClean="0"/>
              <a:t>12/02/18</a:t>
            </a:fld>
            <a:endParaRPr lang="it-IT"/>
          </a:p>
        </p:txBody>
      </p:sp>
      <p:sp>
        <p:nvSpPr>
          <p:cNvPr id="6" name="Segnaposto piè di pagina 5">
            <a:extLst>
              <a:ext uri="{FF2B5EF4-FFF2-40B4-BE49-F238E27FC236}">
                <a16:creationId xmlns:a16="http://schemas.microsoft.com/office/drawing/2014/main" id="{7D106738-3A76-7840-A578-119C59ECE13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99ADDED-91E2-814D-B254-3905CBCEACC6}"/>
              </a:ext>
            </a:extLst>
          </p:cNvPr>
          <p:cNvSpPr>
            <a:spLocks noGrp="1"/>
          </p:cNvSpPr>
          <p:nvPr>
            <p:ph type="sldNum" sz="quarter" idx="12"/>
          </p:nvPr>
        </p:nvSpPr>
        <p:spPr/>
        <p:txBody>
          <a:bodyPr/>
          <a:lstStyle/>
          <a:p>
            <a:fld id="{65B3FC59-13D4-154C-A3B0-8F069B47B2ED}" type="slidenum">
              <a:rPr lang="it-IT" smtClean="0"/>
              <a:t>‹N›</a:t>
            </a:fld>
            <a:endParaRPr lang="it-IT"/>
          </a:p>
        </p:txBody>
      </p:sp>
    </p:spTree>
    <p:extLst>
      <p:ext uri="{BB962C8B-B14F-4D97-AF65-F5344CB8AC3E}">
        <p14:creationId xmlns:p14="http://schemas.microsoft.com/office/powerpoint/2010/main" val="2246501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5000"/>
            <a:lum/>
          </a:blip>
          <a:srcRect/>
          <a:tile tx="0" ty="0" sx="100000" sy="100000" flip="none" algn="tl"/>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AF5BBC6-8AB8-B042-89FB-52D42CF754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a:extLst>
              <a:ext uri="{FF2B5EF4-FFF2-40B4-BE49-F238E27FC236}">
                <a16:creationId xmlns:a16="http://schemas.microsoft.com/office/drawing/2014/main" id="{35470A95-F689-4C47-B328-0BAF96B11E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AF26160-BAA2-F042-9050-42C496A69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2EB2B-ECF9-5C42-85FF-BD091D276AE4}" type="datetimeFigureOut">
              <a:rPr lang="it-IT" smtClean="0"/>
              <a:t>12/02/18</a:t>
            </a:fld>
            <a:endParaRPr lang="it-IT"/>
          </a:p>
        </p:txBody>
      </p:sp>
      <p:sp>
        <p:nvSpPr>
          <p:cNvPr id="5" name="Segnaposto piè di pagina 4">
            <a:extLst>
              <a:ext uri="{FF2B5EF4-FFF2-40B4-BE49-F238E27FC236}">
                <a16:creationId xmlns:a16="http://schemas.microsoft.com/office/drawing/2014/main" id="{0A9F794B-C7C7-A14D-A4DE-07CC0ABB7D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A66458DF-C358-C74F-9BB4-FAC149DBE1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3FC59-13D4-154C-A3B0-8F069B47B2ED}" type="slidenum">
              <a:rPr lang="it-IT" smtClean="0"/>
              <a:t>‹N›</a:t>
            </a:fld>
            <a:endParaRPr lang="it-IT"/>
          </a:p>
        </p:txBody>
      </p:sp>
    </p:spTree>
    <p:extLst>
      <p:ext uri="{BB962C8B-B14F-4D97-AF65-F5344CB8AC3E}">
        <p14:creationId xmlns:p14="http://schemas.microsoft.com/office/powerpoint/2010/main" val="3073632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454325-C1F1-BE44-A489-BD2F9ECCC026}"/>
              </a:ext>
            </a:extLst>
          </p:cNvPr>
          <p:cNvSpPr>
            <a:spLocks noGrp="1"/>
          </p:cNvSpPr>
          <p:nvPr>
            <p:ph type="ctrTitle"/>
          </p:nvPr>
        </p:nvSpPr>
        <p:spPr>
          <a:xfrm>
            <a:off x="1467556" y="2962452"/>
            <a:ext cx="9144000" cy="2387600"/>
          </a:xfrm>
        </p:spPr>
        <p:txBody>
          <a:bodyPr>
            <a:normAutofit fontScale="90000"/>
          </a:bodyPr>
          <a:lstStyle/>
          <a:p>
            <a:r>
              <a:rPr lang="it-IT" dirty="0"/>
              <a:t>La comprensione del testo: osservazioni sulla formulazione dei test a scelta multipla</a:t>
            </a:r>
          </a:p>
        </p:txBody>
      </p:sp>
      <p:sp>
        <p:nvSpPr>
          <p:cNvPr id="3" name="Sottotitolo 2">
            <a:extLst>
              <a:ext uri="{FF2B5EF4-FFF2-40B4-BE49-F238E27FC236}">
                <a16:creationId xmlns:a16="http://schemas.microsoft.com/office/drawing/2014/main" id="{7B80D00D-3512-8942-B013-317755DC01A2}"/>
              </a:ext>
            </a:extLst>
          </p:cNvPr>
          <p:cNvSpPr>
            <a:spLocks noGrp="1"/>
          </p:cNvSpPr>
          <p:nvPr>
            <p:ph type="subTitle" idx="1"/>
          </p:nvPr>
        </p:nvSpPr>
        <p:spPr>
          <a:xfrm>
            <a:off x="1467556" y="5442127"/>
            <a:ext cx="9144000" cy="1655762"/>
          </a:xfrm>
        </p:spPr>
        <p:txBody>
          <a:bodyPr/>
          <a:lstStyle/>
          <a:p>
            <a:r>
              <a:rPr lang="it-IT" dirty="0"/>
              <a:t>Massimo Palermo</a:t>
            </a:r>
          </a:p>
          <a:p>
            <a:r>
              <a:rPr lang="it-IT" dirty="0"/>
              <a:t>Catania, 13 febbraio 2018</a:t>
            </a:r>
          </a:p>
        </p:txBody>
      </p:sp>
      <p:pic>
        <p:nvPicPr>
          <p:cNvPr id="4" name="Immagine 3">
            <a:extLst>
              <a:ext uri="{FF2B5EF4-FFF2-40B4-BE49-F238E27FC236}">
                <a16:creationId xmlns:a16="http://schemas.microsoft.com/office/drawing/2014/main" id="{1FE3A3A4-FBF4-6542-9F82-FD670864CE23}"/>
              </a:ext>
            </a:extLst>
          </p:cNvPr>
          <p:cNvPicPr>
            <a:picLocks noChangeAspect="1"/>
          </p:cNvPicPr>
          <p:nvPr/>
        </p:nvPicPr>
        <p:blipFill>
          <a:blip r:embed="rId2"/>
          <a:stretch>
            <a:fillRect/>
          </a:stretch>
        </p:blipFill>
        <p:spPr>
          <a:xfrm>
            <a:off x="1241777" y="0"/>
            <a:ext cx="9144000" cy="2717800"/>
          </a:xfrm>
          <a:prstGeom prst="rect">
            <a:avLst/>
          </a:prstGeom>
        </p:spPr>
      </p:pic>
    </p:spTree>
    <p:extLst>
      <p:ext uri="{BB962C8B-B14F-4D97-AF65-F5344CB8AC3E}">
        <p14:creationId xmlns:p14="http://schemas.microsoft.com/office/powerpoint/2010/main" val="44281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F39BB24-DDBA-B046-9B60-0B0CAF492F13}"/>
              </a:ext>
            </a:extLst>
          </p:cNvPr>
          <p:cNvSpPr txBox="1"/>
          <p:nvPr/>
        </p:nvSpPr>
        <p:spPr>
          <a:xfrm>
            <a:off x="314069" y="649875"/>
            <a:ext cx="10783229" cy="4185761"/>
          </a:xfrm>
          <a:prstGeom prst="rect">
            <a:avLst/>
          </a:prstGeom>
          <a:noFill/>
        </p:spPr>
        <p:txBody>
          <a:bodyPr wrap="square" rtlCol="0">
            <a:spAutoFit/>
          </a:bodyPr>
          <a:lstStyle/>
          <a:p>
            <a:r>
              <a:rPr lang="it-IT" sz="2400" dirty="0">
                <a:solidFill>
                  <a:srgbClr val="C00000"/>
                </a:solidFill>
              </a:rPr>
              <a:t>Inferenze generali </a:t>
            </a:r>
            <a:r>
              <a:rPr lang="it-IT" sz="2000" dirty="0"/>
              <a:t>(in che periodo storico o luogo è ambientato il testo) --&gt; sulla base di conoscenze enciclopediche ritenute condivise </a:t>
            </a:r>
            <a:r>
              <a:rPr lang="it-IT" sz="2000" dirty="0">
                <a:sym typeface="Wingdings" pitchFamily="2" charset="2"/>
              </a:rPr>
              <a:t> </a:t>
            </a:r>
            <a:r>
              <a:rPr lang="it-IT" sz="2000" dirty="0"/>
              <a:t>si deve integrare il testo con le proprie conoscenze (ma attenzione se il test è per un concorso!)</a:t>
            </a:r>
          </a:p>
          <a:p>
            <a:endParaRPr lang="it-IT" dirty="0"/>
          </a:p>
          <a:p>
            <a:r>
              <a:rPr lang="it-IT" sz="2400" dirty="0">
                <a:solidFill>
                  <a:srgbClr val="C00000"/>
                </a:solidFill>
              </a:rPr>
              <a:t>Inferenze particolari</a:t>
            </a:r>
            <a:r>
              <a:rPr lang="it-IT" dirty="0"/>
              <a:t>: </a:t>
            </a:r>
            <a:r>
              <a:rPr lang="it-IT" sz="2000" dirty="0"/>
              <a:t>solo se autorizzate da ciò che è scritto nel testo:</a:t>
            </a:r>
          </a:p>
          <a:p>
            <a:endParaRPr lang="it-IT" sz="2000" dirty="0"/>
          </a:p>
          <a:p>
            <a:r>
              <a:rPr lang="it-IT" sz="2000" dirty="0"/>
              <a:t>Immaginiamo che un testo contenga questa frase:</a:t>
            </a:r>
          </a:p>
          <a:p>
            <a:r>
              <a:rPr lang="it-IT" sz="2000" dirty="0">
                <a:solidFill>
                  <a:srgbClr val="C00000"/>
                </a:solidFill>
              </a:rPr>
              <a:t>“Luigi era vestito a puntino, con la paglietta, le ghette” </a:t>
            </a:r>
          </a:p>
          <a:p>
            <a:r>
              <a:rPr lang="it-IT" sz="2000" dirty="0"/>
              <a:t>Se chiedo cosa significa «essere vestito a puntino» la risposta può essere inferita dal testo</a:t>
            </a:r>
          </a:p>
          <a:p>
            <a:r>
              <a:rPr lang="it-IT" sz="2000" dirty="0"/>
              <a:t>Se chiedo cosa significa «ghetta» non serve leggere il testo per rispondere a questa domanda: si risponde correttamente solo se già si conosce il significato della parola ghette. Una domanda del genere può avere senso se voglio testare delle conoscenze lessicali generali, non la capacità di comprensione di un testo</a:t>
            </a:r>
          </a:p>
        </p:txBody>
      </p:sp>
    </p:spTree>
    <p:extLst>
      <p:ext uri="{BB962C8B-B14F-4D97-AF65-F5344CB8AC3E}">
        <p14:creationId xmlns:p14="http://schemas.microsoft.com/office/powerpoint/2010/main" val="63240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linds(horizontal)">
                                      <p:cBhvr>
                                        <p:cTn id="12" dur="500"/>
                                        <p:tgtEl>
                                          <p:spTgt spid="2">
                                            <p:txEl>
                                              <p:pRg st="4" end="4"/>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blinds(horizontal)">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blinds(horizontal)">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blinds(horizontal)">
                                      <p:cBhvr>
                                        <p:cTn id="2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795B3713-05F7-4343-B180-940F54310294}"/>
              </a:ext>
            </a:extLst>
          </p:cNvPr>
          <p:cNvSpPr/>
          <p:nvPr/>
        </p:nvSpPr>
        <p:spPr>
          <a:xfrm>
            <a:off x="0" y="0"/>
            <a:ext cx="12065620" cy="5632311"/>
          </a:xfrm>
          <a:prstGeom prst="rect">
            <a:avLst/>
          </a:prstGeom>
        </p:spPr>
        <p:txBody>
          <a:bodyPr wrap="square">
            <a:spAutoFit/>
          </a:bodyPr>
          <a:lstStyle/>
          <a:p>
            <a:pPr algn="just"/>
            <a:r>
              <a:rPr lang="it-IT" sz="2400" dirty="0">
                <a:latin typeface="Times" pitchFamily="2" charset="0"/>
              </a:rPr>
              <a:t>Le domande, anche se difficili, devono restare accessibili. Non si tratta di creare un test d’intelligenza, di verificare se lo studente è capace di evitare una particolare insidia o di cogliere dettagli così sottili da passare praticamente inosservati. Se va fatta un'inferenza, ci devono essere nel testo degli elementi che permettono di farla. Se è richiesta un’interpretazione, bisogna chiedersi se la risposta considerata come esatta è l’unica possibile, o se altre interpretazioni sono</a:t>
            </a:r>
          </a:p>
          <a:p>
            <a:r>
              <a:rPr lang="it-IT" sz="2400" dirty="0">
                <a:latin typeface="Times" pitchFamily="2" charset="0"/>
              </a:rPr>
              <a:t>accettabili.</a:t>
            </a:r>
          </a:p>
          <a:p>
            <a:endParaRPr lang="it-IT" sz="2400" dirty="0">
              <a:effectLst/>
              <a:latin typeface="Times" pitchFamily="2" charset="0"/>
            </a:endParaRPr>
          </a:p>
          <a:p>
            <a:r>
              <a:rPr lang="it-IT" sz="2400" dirty="0">
                <a:latin typeface="Times" pitchFamily="2" charset="0"/>
              </a:rPr>
              <a:t>Per lo stesso motivo, nella formulazione della domanda vanno evitati trabocchetti e difficoltà inutili. Per es. </a:t>
            </a:r>
            <a:r>
              <a:rPr lang="it-IT" sz="2400" dirty="0"/>
              <a:t>le </a:t>
            </a:r>
            <a:r>
              <a:rPr lang="it-IT" sz="2400" dirty="0">
                <a:solidFill>
                  <a:srgbClr val="C00000"/>
                </a:solidFill>
              </a:rPr>
              <a:t>formulazioni negative</a:t>
            </a:r>
            <a:r>
              <a:rPr lang="it-IT" sz="2400" dirty="0"/>
              <a:t>, tanto nello domande quanto nelle risposte</a:t>
            </a:r>
          </a:p>
          <a:p>
            <a:endParaRPr lang="it-IT" sz="2400" dirty="0"/>
          </a:p>
          <a:p>
            <a:r>
              <a:rPr lang="it-IT" sz="2400" dirty="0"/>
              <a:t> Quale di queste parole o espressioni </a:t>
            </a:r>
            <a:r>
              <a:rPr lang="it-IT" sz="2400" dirty="0">
                <a:solidFill>
                  <a:srgbClr val="C00000"/>
                </a:solidFill>
              </a:rPr>
              <a:t>NON</a:t>
            </a:r>
            <a:r>
              <a:rPr lang="it-IT" sz="2400" dirty="0"/>
              <a:t> È un sinonimo di “inconsuete” (riga 18)?</a:t>
            </a:r>
          </a:p>
          <a:p>
            <a:r>
              <a:rPr lang="it-IT" sz="2400" dirty="0"/>
              <a:t>□A. Insolite</a:t>
            </a:r>
          </a:p>
          <a:p>
            <a:r>
              <a:rPr lang="it-IT" sz="2400" dirty="0"/>
              <a:t>□B. Inappropriate</a:t>
            </a:r>
          </a:p>
          <a:p>
            <a:r>
              <a:rPr lang="it-IT" sz="2400" dirty="0"/>
              <a:t>□C. Atipiche</a:t>
            </a:r>
          </a:p>
          <a:p>
            <a:r>
              <a:rPr lang="it-IT" sz="2400" dirty="0"/>
              <a:t>□D. Poco caratteristiche</a:t>
            </a:r>
          </a:p>
        </p:txBody>
      </p:sp>
      <p:sp>
        <p:nvSpPr>
          <p:cNvPr id="2" name="Rettangolo 1">
            <a:extLst>
              <a:ext uri="{FF2B5EF4-FFF2-40B4-BE49-F238E27FC236}">
                <a16:creationId xmlns:a16="http://schemas.microsoft.com/office/drawing/2014/main" id="{04CDEBAA-5FC2-7C4F-8FBC-BFE51477C6C6}"/>
              </a:ext>
            </a:extLst>
          </p:cNvPr>
          <p:cNvSpPr/>
          <p:nvPr/>
        </p:nvSpPr>
        <p:spPr>
          <a:xfrm>
            <a:off x="5350327" y="4180344"/>
            <a:ext cx="6096000" cy="2677656"/>
          </a:xfrm>
          <a:prstGeom prst="rect">
            <a:avLst/>
          </a:prstGeom>
        </p:spPr>
        <p:txBody>
          <a:bodyPr>
            <a:spAutoFit/>
          </a:bodyPr>
          <a:lstStyle/>
          <a:p>
            <a:r>
              <a:rPr lang="it-IT" sz="2400" dirty="0"/>
              <a:t>O risposte con distrattori troppo vicini alla risposta esatta: La battaglia di Austerlitz fu combattuta nel:</a:t>
            </a:r>
          </a:p>
          <a:p>
            <a:r>
              <a:rPr lang="it-IT" sz="2400" dirty="0"/>
              <a:t>□ 1801</a:t>
            </a:r>
          </a:p>
          <a:p>
            <a:r>
              <a:rPr lang="it-IT" sz="2400" dirty="0"/>
              <a:t>□ 1803</a:t>
            </a:r>
          </a:p>
          <a:p>
            <a:r>
              <a:rPr lang="it-IT" sz="2400" dirty="0"/>
              <a:t>□ 1805</a:t>
            </a:r>
          </a:p>
          <a:p>
            <a:r>
              <a:rPr lang="it-IT" sz="2400" dirty="0"/>
              <a:t>□ 1807</a:t>
            </a:r>
          </a:p>
        </p:txBody>
      </p:sp>
    </p:spTree>
    <p:extLst>
      <p:ext uri="{BB962C8B-B14F-4D97-AF65-F5344CB8AC3E}">
        <p14:creationId xmlns:p14="http://schemas.microsoft.com/office/powerpoint/2010/main" val="368107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blinds(horizontal)">
                                      <p:cBhvr>
                                        <p:cTn id="15" dur="500"/>
                                        <p:tgtEl>
                                          <p:spTgt spid="3">
                                            <p:txEl>
                                              <p:pRg st="6" end="6"/>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blinds(horizontal)">
                                      <p:cBhvr>
                                        <p:cTn id="18" dur="500"/>
                                        <p:tgtEl>
                                          <p:spTgt spid="3">
                                            <p:txEl>
                                              <p:pRg st="7" end="7"/>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blinds(horizontal)">
                                      <p:cBhvr>
                                        <p:cTn id="21" dur="500"/>
                                        <p:tgtEl>
                                          <p:spTgt spid="3">
                                            <p:txEl>
                                              <p:pRg st="8" end="8"/>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blinds(horizontal)">
                                      <p:cBhvr>
                                        <p:cTn id="24" dur="500"/>
                                        <p:tgtEl>
                                          <p:spTgt spid="3">
                                            <p:txEl>
                                              <p:pRg st="9" end="9"/>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linds(horizont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7DA53A0-D511-F640-BD36-65AA3263B44D}"/>
              </a:ext>
            </a:extLst>
          </p:cNvPr>
          <p:cNvSpPr/>
          <p:nvPr/>
        </p:nvSpPr>
        <p:spPr>
          <a:xfrm>
            <a:off x="0" y="174385"/>
            <a:ext cx="12192000" cy="5909310"/>
          </a:xfrm>
          <a:prstGeom prst="rect">
            <a:avLst/>
          </a:prstGeom>
        </p:spPr>
        <p:txBody>
          <a:bodyPr wrap="square">
            <a:spAutoFit/>
          </a:bodyPr>
          <a:lstStyle/>
          <a:p>
            <a:r>
              <a:rPr lang="it-IT" sz="2400" dirty="0"/>
              <a:t>Evitare di introdurre nel lessico o nella sintassi della domanda delle difficoltà proprie, che vanno oltre a quelle presentate dal testo</a:t>
            </a:r>
          </a:p>
          <a:p>
            <a:endParaRPr lang="it-IT" sz="2400" dirty="0"/>
          </a:p>
          <a:p>
            <a:r>
              <a:rPr lang="it-IT" sz="2400" dirty="0"/>
              <a:t>La difficoltà linguistica della domanda e delle diverse risposte non deve mai essere superiore a quella del testo stesso.</a:t>
            </a:r>
          </a:p>
          <a:p>
            <a:endParaRPr lang="it-IT" sz="2400" dirty="0"/>
          </a:p>
          <a:p>
            <a:r>
              <a:rPr lang="it-IT" sz="2400" dirty="0"/>
              <a:t>Esempio</a:t>
            </a:r>
          </a:p>
          <a:p>
            <a:r>
              <a:rPr lang="it-IT" sz="2400" dirty="0"/>
              <a:t> Per “gesto di seduzione” l’autore intende</a:t>
            </a:r>
          </a:p>
          <a:p>
            <a:r>
              <a:rPr lang="it-IT" sz="2400" dirty="0"/>
              <a:t>□ A. Un gesto di fascinazione</a:t>
            </a:r>
          </a:p>
          <a:p>
            <a:r>
              <a:rPr lang="it-IT" sz="2400" dirty="0"/>
              <a:t>□ B. Un gesto di lusinga</a:t>
            </a:r>
          </a:p>
          <a:p>
            <a:r>
              <a:rPr lang="it-IT" sz="2400" dirty="0"/>
              <a:t>□ C. Un gesto di attrazione</a:t>
            </a:r>
          </a:p>
          <a:p>
            <a:r>
              <a:rPr lang="it-IT" sz="2400" dirty="0"/>
              <a:t>□ D. Un gesto di allettamento</a:t>
            </a:r>
          </a:p>
          <a:p>
            <a:endParaRPr lang="it-IT" sz="2400" dirty="0"/>
          </a:p>
          <a:p>
            <a:r>
              <a:rPr lang="it-IT" sz="2400" dirty="0"/>
              <a:t>Se la risposta a questo quesito è scorretta, sarà difficile individuare se ciò è dovuto alla difficoltà lessicale della parola “seduzione” o a quella di certe risposte (“lusinga”, “allettamento”).</a:t>
            </a:r>
          </a:p>
          <a:p>
            <a:endParaRPr lang="it-IT" dirty="0">
              <a:latin typeface="Times" pitchFamily="2" charset="0"/>
            </a:endParaRPr>
          </a:p>
        </p:txBody>
      </p:sp>
    </p:spTree>
    <p:extLst>
      <p:ext uri="{BB962C8B-B14F-4D97-AF65-F5344CB8AC3E}">
        <p14:creationId xmlns:p14="http://schemas.microsoft.com/office/powerpoint/2010/main" val="250262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blinds(horizontal)">
                                      <p:cBhvr>
                                        <p:cTn id="15" dur="500"/>
                                        <p:tgtEl>
                                          <p:spTgt spid="2">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blinds(horizontal)">
                                      <p:cBhvr>
                                        <p:cTn id="18" dur="500"/>
                                        <p:tgtEl>
                                          <p:spTgt spid="2">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blinds(horizontal)">
                                      <p:cBhvr>
                                        <p:cTn id="21" dur="500"/>
                                        <p:tgtEl>
                                          <p:spTgt spid="2">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blinds(horizontal)">
                                      <p:cBhvr>
                                        <p:cTn id="24" dur="500"/>
                                        <p:tgtEl>
                                          <p:spTgt spid="2">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blinds(horizontal)">
                                      <p:cBhvr>
                                        <p:cTn id="27" dur="500"/>
                                        <p:tgtEl>
                                          <p:spTgt spid="2">
                                            <p:txEl>
                                              <p:pRg st="8" end="8"/>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blinds(horizontal)">
                                      <p:cBhvr>
                                        <p:cTn id="30" dur="500"/>
                                        <p:tgtEl>
                                          <p:spTgt spid="2">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Effect transition="in" filter="blinds(horizontal)">
                                      <p:cBhvr>
                                        <p:cTn id="35"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71D9C1F-1DB9-BF47-AFF6-FD616E1F9A72}"/>
              </a:ext>
            </a:extLst>
          </p:cNvPr>
          <p:cNvSpPr/>
          <p:nvPr/>
        </p:nvSpPr>
        <p:spPr>
          <a:xfrm>
            <a:off x="457199" y="1040617"/>
            <a:ext cx="11441151" cy="4154984"/>
          </a:xfrm>
          <a:prstGeom prst="rect">
            <a:avLst/>
          </a:prstGeom>
        </p:spPr>
        <p:txBody>
          <a:bodyPr wrap="square">
            <a:spAutoFit/>
          </a:bodyPr>
          <a:lstStyle/>
          <a:p>
            <a:r>
              <a:rPr lang="it-IT" sz="2400" dirty="0">
                <a:latin typeface="Times" pitchFamily="2" charset="0"/>
              </a:rPr>
              <a:t>Evitare che per rispondere alla domanda </a:t>
            </a:r>
            <a:r>
              <a:rPr lang="it-IT" sz="2400" dirty="0">
                <a:solidFill>
                  <a:srgbClr val="C00000"/>
                </a:solidFill>
                <a:latin typeface="Times" pitchFamily="2" charset="0"/>
              </a:rPr>
              <a:t>non sia necessario leggere e capire il testo</a:t>
            </a:r>
            <a:r>
              <a:rPr lang="it-IT" sz="2400" dirty="0">
                <a:latin typeface="Times" pitchFamily="2" charset="0"/>
              </a:rPr>
              <a:t>:</a:t>
            </a:r>
          </a:p>
          <a:p>
            <a:endParaRPr lang="it-IT" sz="2400" dirty="0">
              <a:latin typeface="Times" pitchFamily="2" charset="0"/>
            </a:endParaRPr>
          </a:p>
          <a:p>
            <a:r>
              <a:rPr lang="it-IT" sz="2400" dirty="0">
                <a:latin typeface="Times" pitchFamily="2" charset="0"/>
              </a:rPr>
              <a:t> I pronomi qualcuno e qualche altro (righe 10-11) si riferiscono</a:t>
            </a:r>
          </a:p>
          <a:p>
            <a:r>
              <a:rPr lang="it-IT" sz="2400" dirty="0">
                <a:latin typeface="Helvetica" pitchFamily="2" charset="0"/>
              </a:rPr>
              <a:t>□</a:t>
            </a:r>
            <a:r>
              <a:rPr lang="it-IT" sz="2400" dirty="0">
                <a:latin typeface="Times" pitchFamily="2" charset="0"/>
              </a:rPr>
              <a:t>A. ai libri</a:t>
            </a:r>
          </a:p>
          <a:p>
            <a:r>
              <a:rPr lang="it-IT" sz="2400" dirty="0">
                <a:latin typeface="Helvetica" pitchFamily="2" charset="0"/>
              </a:rPr>
              <a:t>□</a:t>
            </a:r>
            <a:r>
              <a:rPr lang="it-IT" sz="2400" dirty="0">
                <a:latin typeface="Times" pitchFamily="2" charset="0"/>
              </a:rPr>
              <a:t>B. alle letture</a:t>
            </a:r>
          </a:p>
          <a:p>
            <a:r>
              <a:rPr lang="it-IT" sz="2400" dirty="0">
                <a:latin typeface="Helvetica" pitchFamily="2" charset="0"/>
              </a:rPr>
              <a:t>□</a:t>
            </a:r>
            <a:r>
              <a:rPr lang="it-IT" sz="2400" dirty="0">
                <a:latin typeface="Times" pitchFamily="2" charset="0"/>
              </a:rPr>
              <a:t>C. alle parole</a:t>
            </a:r>
          </a:p>
          <a:p>
            <a:r>
              <a:rPr lang="it-IT" sz="2400" dirty="0">
                <a:latin typeface="Helvetica" pitchFamily="2" charset="0"/>
              </a:rPr>
              <a:t>□</a:t>
            </a:r>
            <a:r>
              <a:rPr lang="it-IT" sz="2400" dirty="0">
                <a:latin typeface="Times" pitchFamily="2" charset="0"/>
              </a:rPr>
              <a:t>D. alle esperienze</a:t>
            </a:r>
          </a:p>
          <a:p>
            <a:r>
              <a:rPr lang="it-IT" sz="2400" dirty="0">
                <a:latin typeface="Times" pitchFamily="2" charset="0"/>
              </a:rPr>
              <a:t>Dato che i pronomi citati nella domanda sono al maschile e che i tre distrattori B, C e D sono delle parole femminili, si capisce immediatamente, anche senza aver letto il testo, che la risposta giusta è A, l’unica che contiene un maschile.</a:t>
            </a:r>
          </a:p>
          <a:p>
            <a:endParaRPr lang="it-IT" sz="2400" dirty="0"/>
          </a:p>
        </p:txBody>
      </p:sp>
    </p:spTree>
    <p:extLst>
      <p:ext uri="{BB962C8B-B14F-4D97-AF65-F5344CB8AC3E}">
        <p14:creationId xmlns:p14="http://schemas.microsoft.com/office/powerpoint/2010/main" val="177199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blinds(horizontal)">
                                      <p:cBhvr>
                                        <p:cTn id="10" dur="500"/>
                                        <p:tgtEl>
                                          <p:spTgt spid="2">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blinds(horizontal)">
                                      <p:cBhvr>
                                        <p:cTn id="13" dur="500"/>
                                        <p:tgtEl>
                                          <p:spTgt spid="2">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blinds(horizontal)">
                                      <p:cBhvr>
                                        <p:cTn id="16" dur="500"/>
                                        <p:tgtEl>
                                          <p:spTgt spid="2">
                                            <p:txEl>
                                              <p:pRg st="5" end="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blinds(horizontal)">
                                      <p:cBhvr>
                                        <p:cTn id="19" dur="500"/>
                                        <p:tgtEl>
                                          <p:spTgt spid="2">
                                            <p:txEl>
                                              <p:pRg st="6" end="6"/>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blinds(horizontal)">
                                      <p:cBhvr>
                                        <p:cTn id="2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9AFBD80-7344-9D4C-BEA4-47769CC7D052}"/>
              </a:ext>
            </a:extLst>
          </p:cNvPr>
          <p:cNvSpPr/>
          <p:nvPr/>
        </p:nvSpPr>
        <p:spPr>
          <a:xfrm>
            <a:off x="130629" y="164102"/>
            <a:ext cx="11821886" cy="6740307"/>
          </a:xfrm>
          <a:prstGeom prst="rect">
            <a:avLst/>
          </a:prstGeom>
        </p:spPr>
        <p:txBody>
          <a:bodyPr wrap="square">
            <a:spAutoFit/>
          </a:bodyPr>
          <a:lstStyle/>
          <a:p>
            <a:r>
              <a:rPr lang="it-IT" sz="2400" dirty="0"/>
              <a:t>Evitare di introdurre dei distrattori che sono troppo vicini alla risposta giusta</a:t>
            </a:r>
          </a:p>
          <a:p>
            <a:r>
              <a:rPr lang="it-IT" sz="2400" dirty="0"/>
              <a:t>Può essere lecito solo nei quesiti dove si richiede di “scegliere la migliore” fra le diverse risposte, non dove si chiede di individuare LA risposta giusta.</a:t>
            </a:r>
          </a:p>
          <a:p>
            <a:endParaRPr lang="it-IT" sz="2400" dirty="0"/>
          </a:p>
          <a:p>
            <a:r>
              <a:rPr lang="it-IT" sz="2400" dirty="0"/>
              <a:t>Esempio</a:t>
            </a:r>
          </a:p>
          <a:p>
            <a:r>
              <a:rPr lang="it-IT" sz="2400" dirty="0"/>
              <a:t>La frase che sintetizza meglio il contenuto del testo è</a:t>
            </a:r>
          </a:p>
          <a:p>
            <a:r>
              <a:rPr lang="it-IT" sz="2400" dirty="0"/>
              <a:t>□A. la letteratura aiuta a comprendere il senso della vita</a:t>
            </a:r>
          </a:p>
          <a:p>
            <a:r>
              <a:rPr lang="it-IT" sz="2400" dirty="0"/>
              <a:t>□B. la letteratura dà senso alla vita</a:t>
            </a:r>
          </a:p>
          <a:p>
            <a:r>
              <a:rPr lang="it-IT" sz="2400" dirty="0"/>
              <a:t>□C. la letteratura rappresenta la vita</a:t>
            </a:r>
          </a:p>
          <a:p>
            <a:r>
              <a:rPr lang="it-IT" sz="2400" dirty="0"/>
              <a:t>□D. la letteratura spiega la vita</a:t>
            </a:r>
          </a:p>
          <a:p>
            <a:endParaRPr lang="it-IT" sz="2400" dirty="0"/>
          </a:p>
          <a:p>
            <a:r>
              <a:rPr lang="it-IT" sz="2400" dirty="0"/>
              <a:t>Tutte e quattro le risposte sono delle sintesi accettabili del testo proposto nella prova dalla quale è stato estratto questo quesito. Si capisce che la risposta esatta dovrebbe essere A solo perché la formulazione è leggermente più lunga e complessa di quella di B o D. Non è facile, in un quesito a scelta multipla, creare dei distrattori che siano plausibili, ma che al contempo non siano delle risposte almeno in parte accettabili. Più della metà dei quesiti scartati dalle  prove proposte nel 2011 son stati “bocciati” appunto perché più di una risposta poteva essere considerata come esatta.</a:t>
            </a:r>
          </a:p>
        </p:txBody>
      </p:sp>
    </p:spTree>
    <p:extLst>
      <p:ext uri="{BB962C8B-B14F-4D97-AF65-F5344CB8AC3E}">
        <p14:creationId xmlns:p14="http://schemas.microsoft.com/office/powerpoint/2010/main" val="402098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linds(horizont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linds(horizontal)">
                                      <p:cBhvr>
                                        <p:cTn id="20" dur="500"/>
                                        <p:tgtEl>
                                          <p:spTgt spid="2">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linds(horizontal)">
                                      <p:cBhvr>
                                        <p:cTn id="23" dur="500"/>
                                        <p:tgtEl>
                                          <p:spTgt spid="2">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blinds(horizontal)">
                                      <p:cBhvr>
                                        <p:cTn id="26" dur="500"/>
                                        <p:tgtEl>
                                          <p:spTgt spid="2">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blinds(horizontal)">
                                      <p:cBhvr>
                                        <p:cTn id="29" dur="500"/>
                                        <p:tgtEl>
                                          <p:spTgt spid="2">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linds(horizontal)">
                                      <p:cBhvr>
                                        <p:cTn id="32" dur="500"/>
                                        <p:tgtEl>
                                          <p:spTgt spid="2">
                                            <p:txEl>
                                              <p:pRg st="7" end="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blinds(horizontal)">
                                      <p:cBhvr>
                                        <p:cTn id="35" dur="500"/>
                                        <p:tgtEl>
                                          <p:spTgt spid="2">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
                                            <p:txEl>
                                              <p:pRg st="10" end="10"/>
                                            </p:txEl>
                                          </p:spTgt>
                                        </p:tgtEl>
                                        <p:attrNameLst>
                                          <p:attrName>style.visibility</p:attrName>
                                        </p:attrNameLst>
                                      </p:cBhvr>
                                      <p:to>
                                        <p:strVal val="visible"/>
                                      </p:to>
                                    </p:set>
                                    <p:animEffect transition="in" filter="blinds(horizontal)">
                                      <p:cBhvr>
                                        <p:cTn id="40"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F2325181-B749-6743-9342-616B02BE692A}"/>
              </a:ext>
            </a:extLst>
          </p:cNvPr>
          <p:cNvSpPr/>
          <p:nvPr/>
        </p:nvSpPr>
        <p:spPr>
          <a:xfrm>
            <a:off x="0" y="149892"/>
            <a:ext cx="12058185" cy="6180153"/>
          </a:xfrm>
          <a:prstGeom prst="rect">
            <a:avLst/>
          </a:prstGeom>
        </p:spPr>
        <p:txBody>
          <a:bodyPr wrap="square">
            <a:spAutoFit/>
          </a:bodyPr>
          <a:lstStyle/>
          <a:p>
            <a:pPr marL="342900" lvl="0" indent="-342900" algn="just">
              <a:lnSpc>
                <a:spcPct val="115000"/>
              </a:lnSpc>
              <a:spcAft>
                <a:spcPts val="0"/>
              </a:spcAft>
              <a:buFont typeface="Symbol" pitchFamily="2" charset="2"/>
              <a:buChar char=""/>
            </a:pPr>
            <a:r>
              <a:rPr lang="it-IT" sz="2400" dirty="0">
                <a:latin typeface="Times New Roman" panose="02020603050405020304" pitchFamily="18" charset="0"/>
                <a:ea typeface="Calibri" panose="020F0502020204030204" pitchFamily="34" charset="0"/>
                <a:cs typeface="Times New Roman" panose="02020603050405020304" pitchFamily="18" charset="0"/>
              </a:rPr>
              <a:t>Evitare domande tipo “Quale di queste informazioni non è deducibile dal testo”? (frequenti nel test di comprensione del I ciclo di TFA. Non si capisce bene cosa significhi </a:t>
            </a:r>
            <a:r>
              <a:rPr lang="it-IT" sz="2400" i="1" dirty="0">
                <a:latin typeface="Times New Roman" panose="02020603050405020304" pitchFamily="18" charset="0"/>
                <a:ea typeface="Calibri" panose="020F0502020204030204" pitchFamily="34" charset="0"/>
                <a:cs typeface="Times New Roman" panose="02020603050405020304" pitchFamily="18" charset="0"/>
              </a:rPr>
              <a:t>deducibile</a:t>
            </a:r>
            <a:r>
              <a:rPr lang="it-IT" sz="2400" dirty="0">
                <a:latin typeface="Times New Roman" panose="02020603050405020304" pitchFamily="18" charset="0"/>
                <a:ea typeface="Calibri" panose="020F0502020204030204" pitchFamily="34" charset="0"/>
                <a:cs typeface="Times New Roman" panose="02020603050405020304" pitchFamily="18" charset="0"/>
              </a:rPr>
              <a:t>). Vanno bene invece le formulazioni “Quale delle seguenti informazioni non è contenuta nel / non si ricava dal testo?”; “Sulla base di quanto detto nel testo, quale di queste affermazioni è falsa?” </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itchFamily="2" charset="2"/>
              <a:buChar char=""/>
            </a:pPr>
            <a:r>
              <a:rPr lang="it-IT" sz="2400" dirty="0">
                <a:latin typeface="Times New Roman" panose="02020603050405020304" pitchFamily="18" charset="0"/>
                <a:ea typeface="Calibri" panose="020F0502020204030204" pitchFamily="34" charset="0"/>
                <a:cs typeface="Times New Roman" panose="02020603050405020304" pitchFamily="18" charset="0"/>
              </a:rPr>
              <a:t>Ancorare le domande non a criteri di verità generale (es. I bambini biondi sono più simpatici di quelli coi capelli rossi), ma a quanto sostiene l’autore o altra fonte citata nel testo (es. Secondo l’autore/l’autrice, i bambini biondi sono più simpatici di quelli coi capelli rossi; oppure secondo </a:t>
            </a:r>
            <a:r>
              <a:rPr lang="it-IT" sz="2400" dirty="0" err="1">
                <a:latin typeface="Times New Roman" panose="02020603050405020304" pitchFamily="18" charset="0"/>
                <a:ea typeface="Calibri" panose="020F0502020204030204" pitchFamily="34" charset="0"/>
                <a:cs typeface="Times New Roman" panose="02020603050405020304" pitchFamily="18" charset="0"/>
              </a:rPr>
              <a:t>xy</a:t>
            </a:r>
            <a:r>
              <a:rPr lang="it-IT" sz="2400" dirty="0">
                <a:latin typeface="Times New Roman" panose="02020603050405020304" pitchFamily="18" charset="0"/>
                <a:ea typeface="Calibri" panose="020F0502020204030204" pitchFamily="34" charset="0"/>
                <a:cs typeface="Times New Roman" panose="02020603050405020304" pitchFamily="18" charset="0"/>
              </a:rPr>
              <a:t> (se fonte diversa dall’autore citata nel testo) i bambini biondi sono più simpatici di quelli coi capelli rossi). </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itchFamily="2" charset="2"/>
              <a:buChar char=""/>
            </a:pPr>
            <a:r>
              <a:rPr lang="it-IT" sz="2400" dirty="0">
                <a:latin typeface="Times New Roman" panose="02020603050405020304" pitchFamily="18" charset="0"/>
                <a:ea typeface="Calibri" panose="020F0502020204030204" pitchFamily="34" charset="0"/>
                <a:cs typeface="Times New Roman" panose="02020603050405020304" pitchFamily="18" charset="0"/>
              </a:rPr>
              <a:t>Nel formulare i distrattori, evitare in ogni modo che: </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Courier New" panose="02070309020205020404" pitchFamily="49" charset="0"/>
              <a:buChar char="o"/>
            </a:pPr>
            <a:r>
              <a:rPr lang="it-IT" sz="2000" dirty="0">
                <a:latin typeface="Times New Roman" panose="02020603050405020304" pitchFamily="18" charset="0"/>
                <a:ea typeface="Calibri" panose="020F0502020204030204" pitchFamily="34" charset="0"/>
                <a:cs typeface="Times New Roman" panose="02020603050405020304" pitchFamily="18" charset="0"/>
              </a:rPr>
              <a:t>possano essere anche solo parzialmente veri (questo è forse l’aspetto a cui prestare maggiore attenzione!)</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Courier New" panose="02070309020205020404" pitchFamily="49" charset="0"/>
              <a:buChar char="o"/>
            </a:pPr>
            <a:r>
              <a:rPr lang="it-IT" sz="2000" dirty="0">
                <a:latin typeface="Times New Roman" panose="02020603050405020304" pitchFamily="18" charset="0"/>
                <a:ea typeface="Calibri" panose="020F0502020204030204" pitchFamily="34" charset="0"/>
                <a:cs typeface="Times New Roman" panose="02020603050405020304" pitchFamily="18" charset="0"/>
              </a:rPr>
              <a:t>siano palesemente falsi</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Courier New" panose="02070309020205020404" pitchFamily="49" charset="0"/>
              <a:buChar char="o"/>
            </a:pPr>
            <a:r>
              <a:rPr lang="it-IT" sz="2000" dirty="0">
                <a:latin typeface="Times New Roman" panose="02020603050405020304" pitchFamily="18" charset="0"/>
                <a:ea typeface="Calibri" panose="020F0502020204030204" pitchFamily="34" charset="0"/>
                <a:cs typeface="Times New Roman" panose="02020603050405020304" pitchFamily="18" charset="0"/>
              </a:rPr>
              <a:t>funzionino da risposta a quesiti precedenti</a:t>
            </a:r>
            <a:endParaRPr lang="it-IT"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Courier New" panose="02070309020205020404" pitchFamily="49" charset="0"/>
              <a:buChar char="o"/>
            </a:pPr>
            <a:r>
              <a:rPr lang="it-IT" sz="2000" dirty="0">
                <a:latin typeface="Times New Roman" panose="02020603050405020304" pitchFamily="18" charset="0"/>
                <a:ea typeface="Calibri" panose="020F0502020204030204" pitchFamily="34" charset="0"/>
                <a:cs typeface="Times New Roman" panose="02020603050405020304" pitchFamily="18" charset="0"/>
              </a:rPr>
              <a:t>richiedano inferenze che facciano riferimento a conoscenze enciclopediche troppo specifiche</a:t>
            </a:r>
            <a:endParaRPr lang="it-IT"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560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5DAA79C-F95F-924B-B882-E883435EC8F8}"/>
              </a:ext>
            </a:extLst>
          </p:cNvPr>
          <p:cNvPicPr>
            <a:picLocks noChangeAspect="1"/>
          </p:cNvPicPr>
          <p:nvPr/>
        </p:nvPicPr>
        <p:blipFill>
          <a:blip r:embed="rId2"/>
          <a:stretch>
            <a:fillRect/>
          </a:stretch>
        </p:blipFill>
        <p:spPr>
          <a:xfrm>
            <a:off x="0" y="0"/>
            <a:ext cx="6111551" cy="6858000"/>
          </a:xfrm>
          <a:prstGeom prst="rect">
            <a:avLst/>
          </a:prstGeom>
        </p:spPr>
      </p:pic>
      <p:pic>
        <p:nvPicPr>
          <p:cNvPr id="6" name="Immagine 5">
            <a:extLst>
              <a:ext uri="{FF2B5EF4-FFF2-40B4-BE49-F238E27FC236}">
                <a16:creationId xmlns:a16="http://schemas.microsoft.com/office/drawing/2014/main" id="{1626D696-22B2-CF44-8B3B-20DC42D23EC2}"/>
              </a:ext>
            </a:extLst>
          </p:cNvPr>
          <p:cNvPicPr>
            <a:picLocks noChangeAspect="1"/>
          </p:cNvPicPr>
          <p:nvPr/>
        </p:nvPicPr>
        <p:blipFill>
          <a:blip r:embed="rId3"/>
          <a:stretch>
            <a:fillRect/>
          </a:stretch>
        </p:blipFill>
        <p:spPr>
          <a:xfrm>
            <a:off x="6111551" y="0"/>
            <a:ext cx="6464300" cy="6692900"/>
          </a:xfrm>
          <a:prstGeom prst="rect">
            <a:avLst/>
          </a:prstGeom>
        </p:spPr>
      </p:pic>
    </p:spTree>
    <p:extLst>
      <p:ext uri="{BB962C8B-B14F-4D97-AF65-F5344CB8AC3E}">
        <p14:creationId xmlns:p14="http://schemas.microsoft.com/office/powerpoint/2010/main" val="3963565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2893CB1C-F84C-764C-BB41-1AA2EAC8C1C2}"/>
              </a:ext>
            </a:extLst>
          </p:cNvPr>
          <p:cNvGraphicFramePr>
            <a:graphicFrameLocks noGrp="1"/>
          </p:cNvGraphicFramePr>
          <p:nvPr>
            <p:extLst>
              <p:ext uri="{D42A27DB-BD31-4B8C-83A1-F6EECF244321}">
                <p14:modId xmlns:p14="http://schemas.microsoft.com/office/powerpoint/2010/main" val="487399428"/>
              </p:ext>
            </p:extLst>
          </p:nvPr>
        </p:nvGraphicFramePr>
        <p:xfrm>
          <a:off x="619078" y="398415"/>
          <a:ext cx="5623560" cy="1097280"/>
        </p:xfrm>
        <a:graphic>
          <a:graphicData uri="http://schemas.openxmlformats.org/drawingml/2006/table">
            <a:tbl>
              <a:tblPr firstRow="1" firstCol="1" lastRow="1" lastCol="1" bandRow="1" bandCol="1"/>
              <a:tblGrid>
                <a:gridCol w="751840">
                  <a:extLst>
                    <a:ext uri="{9D8B030D-6E8A-4147-A177-3AD203B41FA5}">
                      <a16:colId xmlns:a16="http://schemas.microsoft.com/office/drawing/2014/main" val="3451016853"/>
                    </a:ext>
                  </a:extLst>
                </a:gridCol>
                <a:gridCol w="4871720">
                  <a:extLst>
                    <a:ext uri="{9D8B030D-6E8A-4147-A177-3AD203B41FA5}">
                      <a16:colId xmlns:a16="http://schemas.microsoft.com/office/drawing/2014/main" val="3974188935"/>
                    </a:ext>
                  </a:extLst>
                </a:gridCol>
              </a:tblGrid>
              <a:tr h="0">
                <a:tc>
                  <a:txBody>
                    <a:bodyPr/>
                    <a:lstStyle/>
                    <a:p>
                      <a:pPr>
                        <a:spcAft>
                          <a:spcPts val="0"/>
                        </a:spcAft>
                      </a:pPr>
                      <a:r>
                        <a:rPr lang="it-IT" sz="1200">
                          <a:effectLst/>
                          <a:latin typeface="Times New Roman" panose="02020603050405020304" pitchFamily="18" charset="0"/>
                          <a:ea typeface="Times New Roman" panose="02020603050405020304" pitchFamily="18" charset="0"/>
                        </a:rPr>
                        <a:t>Domanda N.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it-IT" sz="1000" b="1">
                          <a:effectLst/>
                          <a:latin typeface="Times New Roman" panose="02020603050405020304" pitchFamily="18" charset="0"/>
                        </a:rPr>
                        <a:t>Quale delle seguenti informazioni si può ricavare dal testo?</a:t>
                      </a:r>
                      <a:endParaRPr lang="it-IT" sz="100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70544043"/>
                  </a:ext>
                </a:extLst>
              </a:tr>
              <a:tr h="0">
                <a:tc>
                  <a:txBody>
                    <a:bodyPr/>
                    <a:lstStyle/>
                    <a:p>
                      <a:pPr algn="r">
                        <a:spcAft>
                          <a:spcPts val="0"/>
                        </a:spcAft>
                      </a:pPr>
                      <a:r>
                        <a:rPr lang="it-IT" sz="1200">
                          <a:effectLst/>
                          <a:latin typeface="Times New Roman" panose="02020603050405020304" pitchFamily="18" charset="0"/>
                          <a:ea typeface="Times New Roman" panose="02020603050405020304" pitchFamily="18" charset="0"/>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it-IT" sz="1000">
                          <a:effectLst/>
                          <a:latin typeface="Times New Roman" panose="02020603050405020304" pitchFamily="18" charset="0"/>
                        </a:rPr>
                        <a:t>Il restringimento delle vie aeree durante il sonno si verifica anche in chi non russa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1494207"/>
                  </a:ext>
                </a:extLst>
              </a:tr>
              <a:tr h="0">
                <a:tc>
                  <a:txBody>
                    <a:bodyPr/>
                    <a:lstStyle/>
                    <a:p>
                      <a:pPr algn="r">
                        <a:spcAft>
                          <a:spcPts val="0"/>
                        </a:spcAft>
                      </a:pPr>
                      <a:r>
                        <a:rPr lang="it-IT" sz="1200">
                          <a:effectLst/>
                          <a:latin typeface="Times New Roman" panose="02020603050405020304" pitchFamily="18" charset="0"/>
                          <a:ea typeface="Times New Roman" panose="02020603050405020304" pitchFamily="18" charset="0"/>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it-IT" sz="1000">
                          <a:effectLst/>
                          <a:latin typeface="Times New Roman" panose="02020603050405020304" pitchFamily="18" charset="0"/>
                        </a:rPr>
                        <a:t>Non  sono previste terapie per il russamento non patologico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6226167"/>
                  </a:ext>
                </a:extLst>
              </a:tr>
              <a:tr h="0">
                <a:tc>
                  <a:txBody>
                    <a:bodyPr/>
                    <a:lstStyle/>
                    <a:p>
                      <a:pPr algn="r">
                        <a:spcAft>
                          <a:spcPts val="0"/>
                        </a:spcAft>
                      </a:pPr>
                      <a:r>
                        <a:rPr lang="it-IT" sz="1200">
                          <a:effectLst/>
                          <a:latin typeface="Times New Roman" panose="02020603050405020304" pitchFamily="18" charset="0"/>
                          <a:ea typeface="Times New Roman" panose="02020603050405020304" pitchFamily="18" charset="0"/>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it-IT" sz="1000">
                          <a:effectLst/>
                          <a:latin typeface="Times New Roman" panose="02020603050405020304" pitchFamily="18" charset="0"/>
                        </a:rPr>
                        <a:t>Gli avanzatori mandibolari hanno qualche successo solo in una minoranza di casi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3044473"/>
                  </a:ext>
                </a:extLst>
              </a:tr>
              <a:tr h="0">
                <a:tc>
                  <a:txBody>
                    <a:bodyPr/>
                    <a:lstStyle/>
                    <a:p>
                      <a:pPr algn="r">
                        <a:spcAft>
                          <a:spcPts val="0"/>
                        </a:spcAft>
                      </a:pPr>
                      <a:r>
                        <a:rPr lang="it-IT" sz="1200">
                          <a:effectLst/>
                          <a:latin typeface="Times New Roman" panose="02020603050405020304" pitchFamily="18" charset="0"/>
                          <a:ea typeface="Times New Roman" panose="02020603050405020304" pitchFamily="18" charset="0"/>
                        </a:rPr>
                        <a:t>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it-IT" sz="1000" dirty="0">
                          <a:effectLst/>
                          <a:latin typeface="Times New Roman" panose="02020603050405020304" pitchFamily="18" charset="0"/>
                        </a:rPr>
                        <a:t>In caso di OSAS lieve non è necessario adottare specifiche misure terapeutiche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43087873"/>
                  </a:ext>
                </a:extLst>
              </a:tr>
            </a:tbl>
          </a:graphicData>
        </a:graphic>
      </p:graphicFrame>
      <p:sp>
        <p:nvSpPr>
          <p:cNvPr id="4" name="Rectangle 1">
            <a:extLst>
              <a:ext uri="{FF2B5EF4-FFF2-40B4-BE49-F238E27FC236}">
                <a16:creationId xmlns:a16="http://schemas.microsoft.com/office/drawing/2014/main" id="{178654E3-CF53-DA47-9CF0-F5044AC9CBD3}"/>
              </a:ext>
            </a:extLst>
          </p:cNvPr>
          <p:cNvSpPr>
            <a:spLocks noChangeArrowheads="1"/>
          </p:cNvSpPr>
          <p:nvPr/>
        </p:nvSpPr>
        <p:spPr bwMode="auto">
          <a:xfrm>
            <a:off x="2950001" y="126717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5" name="Tabella 4">
            <a:extLst>
              <a:ext uri="{FF2B5EF4-FFF2-40B4-BE49-F238E27FC236}">
                <a16:creationId xmlns:a16="http://schemas.microsoft.com/office/drawing/2014/main" id="{33627657-4BC9-D242-BEB2-CE007B759D48}"/>
              </a:ext>
            </a:extLst>
          </p:cNvPr>
          <p:cNvGraphicFramePr>
            <a:graphicFrameLocks noGrp="1"/>
          </p:cNvGraphicFramePr>
          <p:nvPr>
            <p:extLst>
              <p:ext uri="{D42A27DB-BD31-4B8C-83A1-F6EECF244321}">
                <p14:modId xmlns:p14="http://schemas.microsoft.com/office/powerpoint/2010/main" val="1962427229"/>
              </p:ext>
            </p:extLst>
          </p:nvPr>
        </p:nvGraphicFramePr>
        <p:xfrm>
          <a:off x="262238" y="406536"/>
          <a:ext cx="6408559" cy="1711517"/>
        </p:xfrm>
        <a:graphic>
          <a:graphicData uri="http://schemas.openxmlformats.org/drawingml/2006/table">
            <a:tbl>
              <a:tblPr firstRow="1" firstCol="1" lastRow="1" lastCol="1" bandRow="1" bandCol="1"/>
              <a:tblGrid>
                <a:gridCol w="856790">
                  <a:extLst>
                    <a:ext uri="{9D8B030D-6E8A-4147-A177-3AD203B41FA5}">
                      <a16:colId xmlns:a16="http://schemas.microsoft.com/office/drawing/2014/main" val="3451016853"/>
                    </a:ext>
                  </a:extLst>
                </a:gridCol>
                <a:gridCol w="5551769">
                  <a:extLst>
                    <a:ext uri="{9D8B030D-6E8A-4147-A177-3AD203B41FA5}">
                      <a16:colId xmlns:a16="http://schemas.microsoft.com/office/drawing/2014/main" val="3974188935"/>
                    </a:ext>
                  </a:extLst>
                </a:gridCol>
              </a:tblGrid>
              <a:tr h="570505">
                <a:tc>
                  <a:txBody>
                    <a:bodyPr/>
                    <a:lstStyle/>
                    <a:p>
                      <a:pPr>
                        <a:spcAft>
                          <a:spcPts val="0"/>
                        </a:spcAft>
                      </a:pPr>
                      <a:r>
                        <a:rPr lang="it-IT" sz="1200">
                          <a:effectLst/>
                          <a:latin typeface="Times New Roman" panose="02020603050405020304" pitchFamily="18" charset="0"/>
                          <a:ea typeface="Times New Roman" panose="02020603050405020304" pitchFamily="18" charset="0"/>
                        </a:rPr>
                        <a:t>Domanda N.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it-IT" sz="1000" b="1">
                          <a:effectLst/>
                          <a:latin typeface="Times New Roman" panose="02020603050405020304" pitchFamily="18" charset="0"/>
                        </a:rPr>
                        <a:t>Quale delle seguenti informazioni si può ricavare dal testo?</a:t>
                      </a:r>
                      <a:endParaRPr lang="it-IT" sz="100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70544043"/>
                  </a:ext>
                </a:extLst>
              </a:tr>
              <a:tr h="285253">
                <a:tc>
                  <a:txBody>
                    <a:bodyPr/>
                    <a:lstStyle/>
                    <a:p>
                      <a:pPr algn="r">
                        <a:spcAft>
                          <a:spcPts val="0"/>
                        </a:spcAft>
                      </a:pPr>
                      <a:r>
                        <a:rPr lang="it-IT" sz="1200">
                          <a:effectLst/>
                          <a:latin typeface="Times New Roman" panose="02020603050405020304" pitchFamily="18" charset="0"/>
                          <a:ea typeface="Times New Roman" panose="02020603050405020304" pitchFamily="18" charset="0"/>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it-IT" sz="1000">
                          <a:effectLst/>
                          <a:latin typeface="Times New Roman" panose="02020603050405020304" pitchFamily="18" charset="0"/>
                        </a:rPr>
                        <a:t>Il restringimento delle vie aeree durante il sonno si verifica anche in chi non russa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1494207"/>
                  </a:ext>
                </a:extLst>
              </a:tr>
              <a:tr h="285253">
                <a:tc>
                  <a:txBody>
                    <a:bodyPr/>
                    <a:lstStyle/>
                    <a:p>
                      <a:pPr algn="r">
                        <a:spcAft>
                          <a:spcPts val="0"/>
                        </a:spcAft>
                      </a:pPr>
                      <a:r>
                        <a:rPr lang="it-IT" sz="1200">
                          <a:effectLst/>
                          <a:latin typeface="Times New Roman" panose="02020603050405020304" pitchFamily="18" charset="0"/>
                          <a:ea typeface="Times New Roman" panose="02020603050405020304" pitchFamily="18" charset="0"/>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it-IT" sz="1000">
                          <a:effectLst/>
                          <a:latin typeface="Times New Roman" panose="02020603050405020304" pitchFamily="18" charset="0"/>
                        </a:rPr>
                        <a:t>Non  sono previste terapie per il russamento non patologico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6226167"/>
                  </a:ext>
                </a:extLst>
              </a:tr>
              <a:tr h="285253">
                <a:tc>
                  <a:txBody>
                    <a:bodyPr/>
                    <a:lstStyle/>
                    <a:p>
                      <a:pPr algn="r">
                        <a:spcAft>
                          <a:spcPts val="0"/>
                        </a:spcAft>
                      </a:pPr>
                      <a:r>
                        <a:rPr lang="it-IT" sz="1200">
                          <a:effectLst/>
                          <a:latin typeface="Times New Roman" panose="02020603050405020304" pitchFamily="18" charset="0"/>
                          <a:ea typeface="Times New Roman" panose="02020603050405020304" pitchFamily="18" charset="0"/>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it-IT" sz="1000">
                          <a:effectLst/>
                          <a:latin typeface="Times New Roman" panose="02020603050405020304" pitchFamily="18" charset="0"/>
                        </a:rPr>
                        <a:t>Gli avanzatori mandibolari hanno qualche successo solo in una minoranza di casi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3044473"/>
                  </a:ext>
                </a:extLst>
              </a:tr>
              <a:tr h="285253">
                <a:tc>
                  <a:txBody>
                    <a:bodyPr/>
                    <a:lstStyle/>
                    <a:p>
                      <a:pPr algn="r">
                        <a:spcAft>
                          <a:spcPts val="0"/>
                        </a:spcAft>
                      </a:pPr>
                      <a:r>
                        <a:rPr lang="it-IT" sz="1200">
                          <a:effectLst/>
                          <a:latin typeface="Times New Roman" panose="02020603050405020304" pitchFamily="18" charset="0"/>
                          <a:ea typeface="Times New Roman" panose="02020603050405020304" pitchFamily="18" charset="0"/>
                        </a:rPr>
                        <a:t>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it-IT" sz="1000" dirty="0">
                          <a:effectLst/>
                          <a:latin typeface="Times New Roman" panose="02020603050405020304" pitchFamily="18" charset="0"/>
                        </a:rPr>
                        <a:t>In caso di OSAS lieve non è necessario adottare specifiche misure terapeutiche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43087873"/>
                  </a:ext>
                </a:extLst>
              </a:tr>
            </a:tbl>
          </a:graphicData>
        </a:graphic>
      </p:graphicFrame>
      <p:graphicFrame>
        <p:nvGraphicFramePr>
          <p:cNvPr id="6" name="Tabella 5">
            <a:extLst>
              <a:ext uri="{FF2B5EF4-FFF2-40B4-BE49-F238E27FC236}">
                <a16:creationId xmlns:a16="http://schemas.microsoft.com/office/drawing/2014/main" id="{4B4DEB28-E65F-4A48-80FC-4E5C2665B6B4}"/>
              </a:ext>
            </a:extLst>
          </p:cNvPr>
          <p:cNvGraphicFramePr>
            <a:graphicFrameLocks noGrp="1"/>
          </p:cNvGraphicFramePr>
          <p:nvPr>
            <p:extLst>
              <p:ext uri="{D42A27DB-BD31-4B8C-83A1-F6EECF244321}">
                <p14:modId xmlns:p14="http://schemas.microsoft.com/office/powerpoint/2010/main" val="4239238499"/>
              </p:ext>
            </p:extLst>
          </p:nvPr>
        </p:nvGraphicFramePr>
        <p:xfrm>
          <a:off x="273744" y="2822964"/>
          <a:ext cx="6706251" cy="1775026"/>
        </p:xfrm>
        <a:graphic>
          <a:graphicData uri="http://schemas.openxmlformats.org/drawingml/2006/table">
            <a:tbl>
              <a:tblPr firstRow="1" firstCol="1" lastRow="1" lastCol="1" bandRow="1" bandCol="1"/>
              <a:tblGrid>
                <a:gridCol w="896590">
                  <a:extLst>
                    <a:ext uri="{9D8B030D-6E8A-4147-A177-3AD203B41FA5}">
                      <a16:colId xmlns:a16="http://schemas.microsoft.com/office/drawing/2014/main" val="2452582331"/>
                    </a:ext>
                  </a:extLst>
                </a:gridCol>
                <a:gridCol w="5809661">
                  <a:extLst>
                    <a:ext uri="{9D8B030D-6E8A-4147-A177-3AD203B41FA5}">
                      <a16:colId xmlns:a16="http://schemas.microsoft.com/office/drawing/2014/main" val="2182520691"/>
                    </a:ext>
                  </a:extLst>
                </a:gridCol>
              </a:tblGrid>
              <a:tr h="631322">
                <a:tc>
                  <a:txBody>
                    <a:bodyPr/>
                    <a:lstStyle/>
                    <a:p>
                      <a:pPr>
                        <a:spcAft>
                          <a:spcPts val="0"/>
                        </a:spcAft>
                      </a:pPr>
                      <a:r>
                        <a:rPr lang="it-IT" sz="1200">
                          <a:effectLst/>
                          <a:latin typeface="Times New Roman" panose="02020603050405020304" pitchFamily="18" charset="0"/>
                          <a:ea typeface="Times New Roman" panose="02020603050405020304" pitchFamily="18" charset="0"/>
                        </a:rPr>
                        <a:t>Domanda N.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nSpc>
                          <a:spcPct val="115000"/>
                        </a:lnSpc>
                        <a:spcAft>
                          <a:spcPts val="1000"/>
                        </a:spcAft>
                      </a:pPr>
                      <a:r>
                        <a:rPr lang="it-IT" sz="1200" b="1" dirty="0">
                          <a:effectLst/>
                          <a:latin typeface="Times New Roman" panose="02020603050405020304" pitchFamily="18" charset="0"/>
                          <a:ea typeface="Calibri" panose="020F0502020204030204" pitchFamily="34" charset="0"/>
                        </a:rPr>
                        <a:t>Quale delle seguenti parole potrebbe equivalere a </a:t>
                      </a:r>
                      <a:r>
                        <a:rPr lang="it-IT" sz="1200" b="1" i="1" dirty="0">
                          <a:effectLst/>
                          <a:latin typeface="Times New Roman" panose="02020603050405020304" pitchFamily="18" charset="0"/>
                          <a:ea typeface="Calibri" panose="020F0502020204030204" pitchFamily="34" charset="0"/>
                        </a:rPr>
                        <a:t>pervietà</a:t>
                      </a:r>
                      <a:r>
                        <a:rPr lang="it-IT" sz="1200" b="1" dirty="0">
                          <a:effectLst/>
                          <a:latin typeface="Times New Roman" panose="02020603050405020304" pitchFamily="18" charset="0"/>
                          <a:ea typeface="Calibri" panose="020F0502020204030204" pitchFamily="34" charset="0"/>
                        </a:rPr>
                        <a:t> (riga 58)?</a:t>
                      </a:r>
                      <a:endParaRPr lang="it-IT" sz="12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42499510"/>
                  </a:ext>
                </a:extLst>
              </a:tr>
              <a:tr h="285926">
                <a:tc>
                  <a:txBody>
                    <a:bodyPr/>
                    <a:lstStyle/>
                    <a:p>
                      <a:pPr algn="r">
                        <a:spcAft>
                          <a:spcPts val="0"/>
                        </a:spcAft>
                      </a:pPr>
                      <a:r>
                        <a:rPr lang="it-IT" sz="1200">
                          <a:effectLst/>
                          <a:latin typeface="Times New Roman" panose="02020603050405020304" pitchFamily="18" charset="0"/>
                          <a:ea typeface="Times New Roman" panose="02020603050405020304" pitchFamily="18" charset="0"/>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it-IT" sz="1000" dirty="0">
                          <a:effectLst/>
                          <a:latin typeface="Times New Roman" panose="02020603050405020304" pitchFamily="18" charset="0"/>
                        </a:rPr>
                        <a:t>Apertura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8988551"/>
                  </a:ext>
                </a:extLst>
              </a:tr>
              <a:tr h="285926">
                <a:tc>
                  <a:txBody>
                    <a:bodyPr/>
                    <a:lstStyle/>
                    <a:p>
                      <a:pPr algn="r">
                        <a:spcAft>
                          <a:spcPts val="0"/>
                        </a:spcAft>
                      </a:pPr>
                      <a:r>
                        <a:rPr lang="it-IT" sz="1200">
                          <a:effectLst/>
                          <a:latin typeface="Times New Roman" panose="02020603050405020304" pitchFamily="18" charset="0"/>
                          <a:ea typeface="Times New Roman" panose="02020603050405020304" pitchFamily="18" charset="0"/>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it-IT" sz="1000">
                          <a:effectLst/>
                          <a:latin typeface="Times New Roman" panose="02020603050405020304" pitchFamily="18" charset="0"/>
                        </a:rPr>
                        <a:t>Infiammazione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1308492"/>
                  </a:ext>
                </a:extLst>
              </a:tr>
              <a:tr h="285926">
                <a:tc>
                  <a:txBody>
                    <a:bodyPr/>
                    <a:lstStyle/>
                    <a:p>
                      <a:pPr algn="r">
                        <a:spcAft>
                          <a:spcPts val="0"/>
                        </a:spcAft>
                      </a:pPr>
                      <a:r>
                        <a:rPr lang="it-IT" sz="1200">
                          <a:effectLst/>
                          <a:latin typeface="Times New Roman" panose="02020603050405020304" pitchFamily="18" charset="0"/>
                          <a:ea typeface="Times New Roman" panose="02020603050405020304" pitchFamily="18" charset="0"/>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it-IT" sz="1000">
                          <a:effectLst/>
                          <a:latin typeface="Times New Roman" panose="02020603050405020304" pitchFamily="18" charset="0"/>
                        </a:rPr>
                        <a:t>Asciuttezza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59249215"/>
                  </a:ext>
                </a:extLst>
              </a:tr>
              <a:tr h="285926">
                <a:tc>
                  <a:txBody>
                    <a:bodyPr/>
                    <a:lstStyle/>
                    <a:p>
                      <a:pPr algn="r">
                        <a:spcAft>
                          <a:spcPts val="0"/>
                        </a:spcAft>
                      </a:pPr>
                      <a:r>
                        <a:rPr lang="it-IT" sz="1200">
                          <a:effectLst/>
                          <a:latin typeface="Times New Roman" panose="02020603050405020304" pitchFamily="18" charset="0"/>
                          <a:ea typeface="Times New Roman" panose="02020603050405020304" pitchFamily="18" charset="0"/>
                        </a:rPr>
                        <a:t>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it-IT" sz="1000" dirty="0">
                          <a:effectLst/>
                          <a:latin typeface="Times New Roman" panose="02020603050405020304" pitchFamily="18" charset="0"/>
                        </a:rPr>
                        <a:t>Umidità</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5905360"/>
                  </a:ext>
                </a:extLst>
              </a:tr>
            </a:tbl>
          </a:graphicData>
        </a:graphic>
      </p:graphicFrame>
      <p:graphicFrame>
        <p:nvGraphicFramePr>
          <p:cNvPr id="7" name="Tabella 6">
            <a:extLst>
              <a:ext uri="{FF2B5EF4-FFF2-40B4-BE49-F238E27FC236}">
                <a16:creationId xmlns:a16="http://schemas.microsoft.com/office/drawing/2014/main" id="{B6571836-6C87-7B4E-B5D1-A560A4F6B98F}"/>
              </a:ext>
            </a:extLst>
          </p:cNvPr>
          <p:cNvGraphicFramePr>
            <a:graphicFrameLocks noGrp="1"/>
          </p:cNvGraphicFramePr>
          <p:nvPr>
            <p:extLst>
              <p:ext uri="{D42A27DB-BD31-4B8C-83A1-F6EECF244321}">
                <p14:modId xmlns:p14="http://schemas.microsoft.com/office/powerpoint/2010/main" val="2298149585"/>
              </p:ext>
            </p:extLst>
          </p:nvPr>
        </p:nvGraphicFramePr>
        <p:xfrm>
          <a:off x="273744" y="4864332"/>
          <a:ext cx="7023624" cy="1835900"/>
        </p:xfrm>
        <a:graphic>
          <a:graphicData uri="http://schemas.openxmlformats.org/drawingml/2006/table">
            <a:tbl>
              <a:tblPr firstRow="1" firstCol="1" lastRow="1" lastCol="1" bandRow="1" bandCol="1"/>
              <a:tblGrid>
                <a:gridCol w="939021">
                  <a:extLst>
                    <a:ext uri="{9D8B030D-6E8A-4147-A177-3AD203B41FA5}">
                      <a16:colId xmlns:a16="http://schemas.microsoft.com/office/drawing/2014/main" val="3315489984"/>
                    </a:ext>
                  </a:extLst>
                </a:gridCol>
                <a:gridCol w="6084603">
                  <a:extLst>
                    <a:ext uri="{9D8B030D-6E8A-4147-A177-3AD203B41FA5}">
                      <a16:colId xmlns:a16="http://schemas.microsoft.com/office/drawing/2014/main" val="3077169710"/>
                    </a:ext>
                  </a:extLst>
                </a:gridCol>
              </a:tblGrid>
              <a:tr h="0">
                <a:tc>
                  <a:txBody>
                    <a:bodyPr/>
                    <a:lstStyle/>
                    <a:p>
                      <a:pPr>
                        <a:spcAft>
                          <a:spcPts val="0"/>
                        </a:spcAft>
                      </a:pPr>
                      <a:r>
                        <a:rPr lang="it-IT" sz="1200">
                          <a:effectLst/>
                          <a:latin typeface="Times New Roman" panose="02020603050405020304" pitchFamily="18" charset="0"/>
                          <a:ea typeface="Times New Roman" panose="02020603050405020304" pitchFamily="18" charset="0"/>
                        </a:rPr>
                        <a:t>Domanda N. 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a:lnSpc>
                          <a:spcPct val="115000"/>
                        </a:lnSpc>
                        <a:spcAft>
                          <a:spcPts val="1000"/>
                        </a:spcAft>
                      </a:pPr>
                      <a:r>
                        <a:rPr lang="it-IT" sz="1200" b="1" dirty="0">
                          <a:effectLst/>
                          <a:latin typeface="Times New Roman" panose="02020603050405020304" pitchFamily="18" charset="0"/>
                          <a:ea typeface="Calibri" panose="020F0502020204030204" pitchFamily="34" charset="0"/>
                        </a:rPr>
                        <a:t>Dal testo si ricava che l’OSAS </a:t>
                      </a:r>
                      <a:endParaRPr lang="it-IT" sz="12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27610628"/>
                  </a:ext>
                </a:extLst>
              </a:tr>
              <a:tr h="367535">
                <a:tc>
                  <a:txBody>
                    <a:bodyPr/>
                    <a:lstStyle/>
                    <a:p>
                      <a:pPr algn="r">
                        <a:spcAft>
                          <a:spcPts val="0"/>
                        </a:spcAft>
                      </a:pPr>
                      <a:r>
                        <a:rPr lang="it-IT" sz="1200">
                          <a:effectLst/>
                          <a:latin typeface="Times New Roman" panose="02020603050405020304" pitchFamily="18" charset="0"/>
                          <a:ea typeface="Times New Roman" panose="02020603050405020304" pitchFamily="18" charset="0"/>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it-IT" sz="1000" dirty="0">
                          <a:effectLst/>
                          <a:latin typeface="Times New Roman" panose="02020603050405020304" pitchFamily="18" charset="0"/>
                        </a:rPr>
                        <a:t>provoca il russamento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38517972"/>
                  </a:ext>
                </a:extLst>
              </a:tr>
              <a:tr h="367535">
                <a:tc>
                  <a:txBody>
                    <a:bodyPr/>
                    <a:lstStyle/>
                    <a:p>
                      <a:pPr algn="r">
                        <a:spcAft>
                          <a:spcPts val="0"/>
                        </a:spcAft>
                      </a:pPr>
                      <a:r>
                        <a:rPr lang="it-IT" sz="1200">
                          <a:effectLst/>
                          <a:latin typeface="Times New Roman" panose="02020603050405020304" pitchFamily="18" charset="0"/>
                          <a:ea typeface="Times New Roman" panose="02020603050405020304" pitchFamily="18" charset="0"/>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it-IT" sz="1000" dirty="0">
                          <a:effectLst/>
                          <a:latin typeface="Times New Roman" panose="02020603050405020304" pitchFamily="18" charset="0"/>
                        </a:rPr>
                        <a:t>è sinonimo di russamento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4529347"/>
                  </a:ext>
                </a:extLst>
              </a:tr>
              <a:tr h="367535">
                <a:tc>
                  <a:txBody>
                    <a:bodyPr/>
                    <a:lstStyle/>
                    <a:p>
                      <a:pPr algn="r">
                        <a:spcAft>
                          <a:spcPts val="0"/>
                        </a:spcAft>
                      </a:pPr>
                      <a:r>
                        <a:rPr lang="it-IT" sz="1200">
                          <a:effectLst/>
                          <a:latin typeface="Times New Roman" panose="02020603050405020304" pitchFamily="18" charset="0"/>
                          <a:ea typeface="Times New Roman" panose="02020603050405020304" pitchFamily="18" charset="0"/>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it-IT" sz="1000">
                          <a:effectLst/>
                          <a:latin typeface="Times New Roman" panose="02020603050405020304" pitchFamily="18" charset="0"/>
                        </a:rPr>
                        <a:t>è un disturbo provocato dall’ipertensione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33786936"/>
                  </a:ext>
                </a:extLst>
              </a:tr>
              <a:tr h="367535">
                <a:tc>
                  <a:txBody>
                    <a:bodyPr/>
                    <a:lstStyle/>
                    <a:p>
                      <a:pPr algn="r">
                        <a:spcAft>
                          <a:spcPts val="0"/>
                        </a:spcAft>
                      </a:pPr>
                      <a:r>
                        <a:rPr lang="it-IT" sz="1200">
                          <a:effectLst/>
                          <a:latin typeface="Times New Roman" panose="02020603050405020304" pitchFamily="18" charset="0"/>
                          <a:ea typeface="Times New Roman" panose="02020603050405020304" pitchFamily="18" charset="0"/>
                        </a:rPr>
                        <a:t>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it-IT" sz="1000" dirty="0">
                          <a:effectLst/>
                          <a:latin typeface="Times New Roman" panose="02020603050405020304" pitchFamily="18" charset="0"/>
                        </a:rPr>
                        <a:t>è sinonimo di insonnia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99768986"/>
                  </a:ext>
                </a:extLst>
              </a:tr>
            </a:tbl>
          </a:graphicData>
        </a:graphic>
      </p:graphicFrame>
      <p:sp>
        <p:nvSpPr>
          <p:cNvPr id="8" name="Rectangle 2">
            <a:extLst>
              <a:ext uri="{FF2B5EF4-FFF2-40B4-BE49-F238E27FC236}">
                <a16:creationId xmlns:a16="http://schemas.microsoft.com/office/drawing/2014/main" id="{BAA58B43-A70A-0641-B2E5-0FE4563BEB62}"/>
              </a:ext>
            </a:extLst>
          </p:cNvPr>
          <p:cNvSpPr>
            <a:spLocks noChangeArrowheads="1"/>
          </p:cNvSpPr>
          <p:nvPr/>
        </p:nvSpPr>
        <p:spPr bwMode="auto">
          <a:xfrm>
            <a:off x="6242638" y="2729241"/>
            <a:ext cx="4370235" cy="369332"/>
          </a:xfrm>
          <a:prstGeom prst="rect">
            <a:avLst/>
          </a:prstGeom>
          <a:solidFill>
            <a:srgbClr val="92D050"/>
          </a:solidFill>
          <a:ln>
            <a:noFill/>
          </a:ln>
          <a:effectLst/>
          <a:extLst/>
        </p:spPr>
        <p:txBody>
          <a:bodyPr vert="horz" wrap="none" lIns="91440" tIns="45720" rIns="91440" bIns="45720" numCol="1" anchor="ctr" anchorCtr="0" compatLnSpc="1">
            <a:prstTxWarp prst="textNoShape">
              <a:avLst/>
            </a:prstTxWarp>
            <a:spAutoFit/>
          </a:bodyPr>
          <a:lstStyle/>
          <a:p>
            <a:r>
              <a:rPr lang="it-IT" dirty="0"/>
              <a:t>Termine più complesso dei sinonimi proposti</a:t>
            </a:r>
          </a:p>
        </p:txBody>
      </p:sp>
      <p:cxnSp>
        <p:nvCxnSpPr>
          <p:cNvPr id="10" name="Connettore 1 9">
            <a:extLst>
              <a:ext uri="{FF2B5EF4-FFF2-40B4-BE49-F238E27FC236}">
                <a16:creationId xmlns:a16="http://schemas.microsoft.com/office/drawing/2014/main" id="{DF16A1A8-B669-3F48-8576-A22E0D64B6CD}"/>
              </a:ext>
            </a:extLst>
          </p:cNvPr>
          <p:cNvCxnSpPr>
            <a:cxnSpLocks/>
          </p:cNvCxnSpPr>
          <p:nvPr/>
        </p:nvCxnSpPr>
        <p:spPr>
          <a:xfrm flipV="1">
            <a:off x="262238" y="1659688"/>
            <a:ext cx="595383" cy="311997"/>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1 11">
            <a:extLst>
              <a:ext uri="{FF2B5EF4-FFF2-40B4-BE49-F238E27FC236}">
                <a16:creationId xmlns:a16="http://schemas.microsoft.com/office/drawing/2014/main" id="{A758CCA5-7ADD-AF44-AFA5-BFC0C5B23628}"/>
              </a:ext>
            </a:extLst>
          </p:cNvPr>
          <p:cNvCxnSpPr>
            <a:cxnSpLocks/>
          </p:cNvCxnSpPr>
          <p:nvPr/>
        </p:nvCxnSpPr>
        <p:spPr>
          <a:xfrm flipV="1">
            <a:off x="4420741" y="3007598"/>
            <a:ext cx="595383" cy="311997"/>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1 13">
            <a:extLst>
              <a:ext uri="{FF2B5EF4-FFF2-40B4-BE49-F238E27FC236}">
                <a16:creationId xmlns:a16="http://schemas.microsoft.com/office/drawing/2014/main" id="{FA63ECE9-3229-CA43-A31B-45347B97BD4F}"/>
              </a:ext>
            </a:extLst>
          </p:cNvPr>
          <p:cNvCxnSpPr>
            <a:cxnSpLocks/>
          </p:cNvCxnSpPr>
          <p:nvPr/>
        </p:nvCxnSpPr>
        <p:spPr>
          <a:xfrm flipV="1">
            <a:off x="321386" y="5302901"/>
            <a:ext cx="595383" cy="311997"/>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Tabella 2">
            <a:extLst>
              <a:ext uri="{FF2B5EF4-FFF2-40B4-BE49-F238E27FC236}">
                <a16:creationId xmlns:a16="http://schemas.microsoft.com/office/drawing/2014/main" id="{14148330-5C55-C448-BAC8-6B78924DB931}"/>
              </a:ext>
            </a:extLst>
          </p:cNvPr>
          <p:cNvGraphicFramePr>
            <a:graphicFrameLocks noGrp="1"/>
          </p:cNvGraphicFramePr>
          <p:nvPr>
            <p:extLst>
              <p:ext uri="{D42A27DB-BD31-4B8C-83A1-F6EECF244321}">
                <p14:modId xmlns:p14="http://schemas.microsoft.com/office/powerpoint/2010/main" val="1376136768"/>
              </p:ext>
            </p:extLst>
          </p:nvPr>
        </p:nvGraphicFramePr>
        <p:xfrm>
          <a:off x="5401774" y="3710477"/>
          <a:ext cx="6646208" cy="2297801"/>
        </p:xfrm>
        <a:graphic>
          <a:graphicData uri="http://schemas.openxmlformats.org/drawingml/2006/table">
            <a:tbl>
              <a:tblPr firstRow="1" firstCol="1" lastRow="1" lastCol="1" bandRow="1" bandCol="1"/>
              <a:tblGrid>
                <a:gridCol w="888563">
                  <a:extLst>
                    <a:ext uri="{9D8B030D-6E8A-4147-A177-3AD203B41FA5}">
                      <a16:colId xmlns:a16="http://schemas.microsoft.com/office/drawing/2014/main" val="1400407730"/>
                    </a:ext>
                  </a:extLst>
                </a:gridCol>
                <a:gridCol w="5757645">
                  <a:extLst>
                    <a:ext uri="{9D8B030D-6E8A-4147-A177-3AD203B41FA5}">
                      <a16:colId xmlns:a16="http://schemas.microsoft.com/office/drawing/2014/main" val="1204345827"/>
                    </a:ext>
                  </a:extLst>
                </a:gridCol>
              </a:tblGrid>
              <a:tr h="765933">
                <a:tc>
                  <a:txBody>
                    <a:bodyPr/>
                    <a:lstStyle/>
                    <a:p>
                      <a:pPr>
                        <a:spcAft>
                          <a:spcPts val="0"/>
                        </a:spcAft>
                      </a:pPr>
                      <a:r>
                        <a:rPr lang="it-IT" sz="1200">
                          <a:effectLst/>
                          <a:latin typeface="Times New Roman" panose="02020603050405020304" pitchFamily="18" charset="0"/>
                          <a:ea typeface="Times New Roman" panose="02020603050405020304" pitchFamily="18" charset="0"/>
                        </a:rPr>
                        <a:t>Domanda N.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it-IT" sz="1000" b="1" dirty="0">
                          <a:effectLst/>
                          <a:latin typeface="Times New Roman" panose="02020603050405020304" pitchFamily="18" charset="0"/>
                        </a:rPr>
                        <a:t>Secondo l’autore, quale dei seguenti fattori non è una causa del russamento?</a:t>
                      </a:r>
                      <a:endParaRPr lang="it-IT" sz="10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1565790"/>
                  </a:ext>
                </a:extLst>
              </a:tr>
              <a:tr h="382967">
                <a:tc>
                  <a:txBody>
                    <a:bodyPr/>
                    <a:lstStyle/>
                    <a:p>
                      <a:pPr algn="r">
                        <a:spcAft>
                          <a:spcPts val="0"/>
                        </a:spcAft>
                      </a:pPr>
                      <a:r>
                        <a:rPr lang="it-IT" sz="1200">
                          <a:effectLst/>
                          <a:latin typeface="Times New Roman" panose="02020603050405020304" pitchFamily="18" charset="0"/>
                          <a:ea typeface="Times New Roman" panose="02020603050405020304" pitchFamily="18" charset="0"/>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it-IT" sz="1000" dirty="0">
                          <a:effectLst/>
                          <a:latin typeface="Times New Roman" panose="02020603050405020304" pitchFamily="18" charset="0"/>
                        </a:rPr>
                        <a:t>Ipertensione polmonare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7703040"/>
                  </a:ext>
                </a:extLst>
              </a:tr>
              <a:tr h="382967">
                <a:tc>
                  <a:txBody>
                    <a:bodyPr/>
                    <a:lstStyle/>
                    <a:p>
                      <a:pPr algn="r">
                        <a:spcAft>
                          <a:spcPts val="0"/>
                        </a:spcAft>
                      </a:pPr>
                      <a:r>
                        <a:rPr lang="it-IT" sz="1200">
                          <a:effectLst/>
                          <a:latin typeface="Times New Roman" panose="02020603050405020304" pitchFamily="18" charset="0"/>
                          <a:ea typeface="Times New Roman" panose="02020603050405020304" pitchFamily="18" charset="0"/>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it-IT" sz="1000" dirty="0">
                          <a:effectLst/>
                          <a:latin typeface="Times New Roman" panose="02020603050405020304" pitchFamily="18" charset="0"/>
                        </a:rPr>
                        <a:t>Alcol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6433267"/>
                  </a:ext>
                </a:extLst>
              </a:tr>
              <a:tr h="382967">
                <a:tc>
                  <a:txBody>
                    <a:bodyPr/>
                    <a:lstStyle/>
                    <a:p>
                      <a:pPr algn="r">
                        <a:spcAft>
                          <a:spcPts val="0"/>
                        </a:spcAft>
                      </a:pPr>
                      <a:r>
                        <a:rPr lang="it-IT" sz="1200">
                          <a:effectLst/>
                          <a:latin typeface="Times New Roman" panose="02020603050405020304" pitchFamily="18" charset="0"/>
                          <a:ea typeface="Times New Roman" panose="02020603050405020304" pitchFamily="18" charset="0"/>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it-IT" sz="1000" dirty="0">
                          <a:effectLst/>
                          <a:latin typeface="Times New Roman" panose="02020603050405020304" pitchFamily="18" charset="0"/>
                        </a:rPr>
                        <a:t>Fumo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9323950"/>
                  </a:ext>
                </a:extLst>
              </a:tr>
              <a:tr h="382967">
                <a:tc>
                  <a:txBody>
                    <a:bodyPr/>
                    <a:lstStyle/>
                    <a:p>
                      <a:pPr algn="r">
                        <a:spcAft>
                          <a:spcPts val="0"/>
                        </a:spcAft>
                      </a:pPr>
                      <a:r>
                        <a:rPr lang="it-IT" sz="1200">
                          <a:effectLst/>
                          <a:latin typeface="Times New Roman" panose="02020603050405020304" pitchFamily="18" charset="0"/>
                          <a:ea typeface="Times New Roman" panose="02020603050405020304" pitchFamily="18" charset="0"/>
                        </a:rPr>
                        <a:t>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it-IT" sz="1000" dirty="0">
                          <a:effectLst/>
                          <a:latin typeface="Times New Roman" panose="02020603050405020304" pitchFamily="18" charset="0"/>
                        </a:rPr>
                        <a:t>Obesità</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9894069"/>
                  </a:ext>
                </a:extLst>
              </a:tr>
            </a:tbl>
          </a:graphicData>
        </a:graphic>
      </p:graphicFrame>
      <p:cxnSp>
        <p:nvCxnSpPr>
          <p:cNvPr id="13" name="Connettore 1 12">
            <a:extLst>
              <a:ext uri="{FF2B5EF4-FFF2-40B4-BE49-F238E27FC236}">
                <a16:creationId xmlns:a16="http://schemas.microsoft.com/office/drawing/2014/main" id="{BDB51B8E-31D4-F942-ACA8-37951C369514}"/>
              </a:ext>
            </a:extLst>
          </p:cNvPr>
          <p:cNvCxnSpPr>
            <a:cxnSpLocks/>
          </p:cNvCxnSpPr>
          <p:nvPr/>
        </p:nvCxnSpPr>
        <p:spPr>
          <a:xfrm flipV="1">
            <a:off x="5647255" y="4703378"/>
            <a:ext cx="595383" cy="311997"/>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ttore 1 14">
            <a:extLst>
              <a:ext uri="{FF2B5EF4-FFF2-40B4-BE49-F238E27FC236}">
                <a16:creationId xmlns:a16="http://schemas.microsoft.com/office/drawing/2014/main" id="{2D799A0D-57F2-6549-A07E-AF4817B49A1B}"/>
              </a:ext>
            </a:extLst>
          </p:cNvPr>
          <p:cNvCxnSpPr>
            <a:cxnSpLocks/>
          </p:cNvCxnSpPr>
          <p:nvPr/>
        </p:nvCxnSpPr>
        <p:spPr>
          <a:xfrm>
            <a:off x="273744" y="5614898"/>
            <a:ext cx="643025" cy="136947"/>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369F27F4-4326-4D42-AC87-4AA7F16C25D4}"/>
              </a:ext>
            </a:extLst>
          </p:cNvPr>
          <p:cNvSpPr txBox="1"/>
          <p:nvPr/>
        </p:nvSpPr>
        <p:spPr>
          <a:xfrm>
            <a:off x="5401774" y="1101668"/>
            <a:ext cx="3128100" cy="369332"/>
          </a:xfrm>
          <a:prstGeom prst="rect">
            <a:avLst/>
          </a:prstGeom>
          <a:solidFill>
            <a:srgbClr val="92D050"/>
          </a:solidFill>
        </p:spPr>
        <p:txBody>
          <a:bodyPr wrap="none" rtlCol="0">
            <a:spAutoFit/>
          </a:bodyPr>
          <a:lstStyle/>
          <a:p>
            <a:r>
              <a:rPr lang="it-IT" dirty="0"/>
              <a:t>Vere, ma non presenti nel testo</a:t>
            </a:r>
          </a:p>
        </p:txBody>
      </p:sp>
      <p:sp>
        <p:nvSpPr>
          <p:cNvPr id="18" name="CasellaDiTesto 17">
            <a:extLst>
              <a:ext uri="{FF2B5EF4-FFF2-40B4-BE49-F238E27FC236}">
                <a16:creationId xmlns:a16="http://schemas.microsoft.com/office/drawing/2014/main" id="{5E6207F3-910F-AC4F-832E-D414946BC54E}"/>
              </a:ext>
            </a:extLst>
          </p:cNvPr>
          <p:cNvSpPr txBox="1"/>
          <p:nvPr/>
        </p:nvSpPr>
        <p:spPr>
          <a:xfrm>
            <a:off x="2950001" y="5412950"/>
            <a:ext cx="1910651" cy="369332"/>
          </a:xfrm>
          <a:prstGeom prst="rect">
            <a:avLst/>
          </a:prstGeom>
          <a:solidFill>
            <a:srgbClr val="92D050"/>
          </a:solidFill>
        </p:spPr>
        <p:txBody>
          <a:bodyPr wrap="none" rtlCol="0">
            <a:spAutoFit/>
          </a:bodyPr>
          <a:lstStyle/>
          <a:p>
            <a:r>
              <a:rPr lang="it-IT" dirty="0"/>
              <a:t>Entrambe possibili</a:t>
            </a:r>
          </a:p>
        </p:txBody>
      </p:sp>
      <p:sp>
        <p:nvSpPr>
          <p:cNvPr id="19" name="Rectangle 2">
            <a:extLst>
              <a:ext uri="{FF2B5EF4-FFF2-40B4-BE49-F238E27FC236}">
                <a16:creationId xmlns:a16="http://schemas.microsoft.com/office/drawing/2014/main" id="{61753C48-D0A9-1343-828F-A4D027FAA1DF}"/>
              </a:ext>
            </a:extLst>
          </p:cNvPr>
          <p:cNvSpPr>
            <a:spLocks noChangeArrowheads="1"/>
          </p:cNvSpPr>
          <p:nvPr/>
        </p:nvSpPr>
        <p:spPr bwMode="auto">
          <a:xfrm>
            <a:off x="7331589" y="4120518"/>
            <a:ext cx="4776436" cy="369332"/>
          </a:xfrm>
          <a:prstGeom prst="rect">
            <a:avLst/>
          </a:prstGeom>
          <a:solidFill>
            <a:srgbClr val="92D050"/>
          </a:solidFill>
          <a:ln>
            <a:noFill/>
          </a:ln>
          <a:effectLst/>
          <a:extLst/>
        </p:spPr>
        <p:txBody>
          <a:bodyPr vert="horz" wrap="none" lIns="91440" tIns="45720" rIns="91440" bIns="45720" numCol="1" anchor="ctr" anchorCtr="0" compatLnSpc="1">
            <a:prstTxWarp prst="textNoShape">
              <a:avLst/>
            </a:prstTxWarp>
            <a:spAutoFit/>
          </a:bodyPr>
          <a:lstStyle/>
          <a:p>
            <a:r>
              <a:rPr lang="it-IT" dirty="0"/>
              <a:t>Detto, ma a proposito di altro (effetto non causa)</a:t>
            </a:r>
          </a:p>
        </p:txBody>
      </p:sp>
    </p:spTree>
    <p:extLst>
      <p:ext uri="{BB962C8B-B14F-4D97-AF65-F5344CB8AC3E}">
        <p14:creationId xmlns:p14="http://schemas.microsoft.com/office/powerpoint/2010/main" val="18793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linds(horizont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par>
                                <p:cTn id="48" presetID="3" presetClass="entr" presetSubtype="1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linds(horizontal)">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linds(horizontal)">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7"/>
          <p:cNvSpPr txBox="1">
            <a:spLocks noChangeArrowheads="1"/>
          </p:cNvSpPr>
          <p:nvPr/>
        </p:nvSpPr>
        <p:spPr bwMode="auto">
          <a:xfrm>
            <a:off x="4563179" y="3677298"/>
            <a:ext cx="2303780" cy="338554"/>
          </a:xfrm>
          <a:prstGeom prst="rect">
            <a:avLst/>
          </a:prstGeom>
          <a:noFill/>
          <a:ln w="190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spAutoFit/>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pPr>
            <a:r>
              <a:rPr lang="it-IT" sz="1600">
                <a:solidFill>
                  <a:srgbClr val="000000"/>
                </a:solidFill>
                <a:latin typeface="Times New Roman" charset="0"/>
                <a:ea typeface="Calibri" charset="0"/>
              </a:rPr>
              <a:t>sintassi</a:t>
            </a:r>
            <a:endParaRPr lang="it-IT"/>
          </a:p>
        </p:txBody>
      </p:sp>
      <p:sp>
        <p:nvSpPr>
          <p:cNvPr id="4" name="CasellaDiTesto 8"/>
          <p:cNvSpPr txBox="1">
            <a:spLocks noChangeArrowheads="1"/>
          </p:cNvSpPr>
          <p:nvPr/>
        </p:nvSpPr>
        <p:spPr bwMode="auto">
          <a:xfrm>
            <a:off x="4556194" y="4239273"/>
            <a:ext cx="2303780" cy="338554"/>
          </a:xfrm>
          <a:prstGeom prst="rect">
            <a:avLst/>
          </a:prstGeom>
          <a:noFill/>
          <a:ln w="190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spAutoFit/>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pPr>
            <a:r>
              <a:rPr lang="it-IT" sz="1600">
                <a:solidFill>
                  <a:srgbClr val="000000"/>
                </a:solidFill>
                <a:latin typeface="Times New Roman" charset="0"/>
                <a:ea typeface="Calibri" charset="0"/>
              </a:rPr>
              <a:t>morfologia</a:t>
            </a:r>
            <a:endParaRPr lang="it-IT"/>
          </a:p>
        </p:txBody>
      </p:sp>
      <p:sp>
        <p:nvSpPr>
          <p:cNvPr id="5" name="CasellaDiTesto 9"/>
          <p:cNvSpPr txBox="1">
            <a:spLocks noChangeArrowheads="1"/>
          </p:cNvSpPr>
          <p:nvPr/>
        </p:nvSpPr>
        <p:spPr bwMode="auto">
          <a:xfrm>
            <a:off x="4550479" y="4823473"/>
            <a:ext cx="2303780" cy="338554"/>
          </a:xfrm>
          <a:prstGeom prst="rect">
            <a:avLst/>
          </a:prstGeom>
          <a:noFill/>
          <a:ln w="190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spAutoFit/>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pPr>
            <a:r>
              <a:rPr lang="it-IT" sz="1600">
                <a:solidFill>
                  <a:srgbClr val="000000"/>
                </a:solidFill>
                <a:latin typeface="Times New Roman" charset="0"/>
                <a:ea typeface="Calibri" charset="0"/>
              </a:rPr>
              <a:t>fonologia</a:t>
            </a:r>
            <a:endParaRPr lang="it-IT"/>
          </a:p>
        </p:txBody>
      </p:sp>
      <p:sp>
        <p:nvSpPr>
          <p:cNvPr id="6" name="CasellaDiTesto 10"/>
          <p:cNvSpPr txBox="1">
            <a:spLocks noChangeArrowheads="1"/>
          </p:cNvSpPr>
          <p:nvPr/>
        </p:nvSpPr>
        <p:spPr bwMode="auto">
          <a:xfrm>
            <a:off x="4632394" y="2980068"/>
            <a:ext cx="2303780" cy="338554"/>
          </a:xfrm>
          <a:prstGeom prst="rect">
            <a:avLst/>
          </a:prstGeom>
          <a:noFill/>
          <a:ln w="190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spAutoFit/>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pPr>
            <a:r>
              <a:rPr lang="it-IT" sz="1600">
                <a:solidFill>
                  <a:srgbClr val="000000"/>
                </a:solidFill>
                <a:latin typeface="Times New Roman" charset="0"/>
                <a:ea typeface="Calibri" charset="0"/>
              </a:rPr>
              <a:t>lessico</a:t>
            </a:r>
            <a:endParaRPr lang="it-IT"/>
          </a:p>
        </p:txBody>
      </p:sp>
      <p:sp>
        <p:nvSpPr>
          <p:cNvPr id="7" name="CasellaDiTesto 11"/>
          <p:cNvSpPr txBox="1">
            <a:spLocks noChangeArrowheads="1"/>
          </p:cNvSpPr>
          <p:nvPr/>
        </p:nvSpPr>
        <p:spPr bwMode="auto">
          <a:xfrm>
            <a:off x="4632394" y="2522868"/>
            <a:ext cx="2303780" cy="338554"/>
          </a:xfrm>
          <a:prstGeom prst="rect">
            <a:avLst/>
          </a:prstGeom>
          <a:noFill/>
          <a:ln w="190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spAutoFit/>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pPr>
            <a:r>
              <a:rPr lang="it-IT" sz="1600">
                <a:solidFill>
                  <a:srgbClr val="000000"/>
                </a:solidFill>
                <a:latin typeface="Times New Roman" charset="0"/>
                <a:ea typeface="Calibri" charset="0"/>
              </a:rPr>
              <a:t>testo</a:t>
            </a:r>
            <a:endParaRPr lang="it-IT"/>
          </a:p>
        </p:txBody>
      </p:sp>
      <p:sp>
        <p:nvSpPr>
          <p:cNvPr id="8" name="Rettangolo 16"/>
          <p:cNvSpPr>
            <a:spLocks noChangeArrowheads="1"/>
          </p:cNvSpPr>
          <p:nvPr/>
        </p:nvSpPr>
        <p:spPr bwMode="auto">
          <a:xfrm>
            <a:off x="4475549" y="2348878"/>
            <a:ext cx="2501900" cy="3094990"/>
          </a:xfrm>
          <a:prstGeom prst="rect">
            <a:avLst/>
          </a:prstGeom>
          <a:noFill/>
          <a:ln w="25400">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endParaRPr lang="it-IT"/>
          </a:p>
        </p:txBody>
      </p:sp>
      <p:sp>
        <p:nvSpPr>
          <p:cNvPr id="9" name="Text Box 8"/>
          <p:cNvSpPr txBox="1">
            <a:spLocks noChangeArrowheads="1"/>
          </p:cNvSpPr>
          <p:nvPr/>
        </p:nvSpPr>
        <p:spPr bwMode="auto">
          <a:xfrm>
            <a:off x="2675324" y="3582048"/>
            <a:ext cx="124968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r>
              <a:rPr lang="it-IT" sz="1400">
                <a:latin typeface="Cambria" charset="0"/>
                <a:ea typeface="ÇlÇr ñæí©" charset="0"/>
              </a:rPr>
              <a:t>Conoscenze linguistiche</a:t>
            </a:r>
            <a:endParaRPr lang="it-IT"/>
          </a:p>
        </p:txBody>
      </p:sp>
      <p:sp>
        <p:nvSpPr>
          <p:cNvPr id="10" name="Text Box 9"/>
          <p:cNvSpPr txBox="1">
            <a:spLocks noChangeArrowheads="1"/>
          </p:cNvSpPr>
          <p:nvPr/>
        </p:nvSpPr>
        <p:spPr bwMode="auto">
          <a:xfrm>
            <a:off x="7561649" y="2684793"/>
            <a:ext cx="169418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r>
              <a:rPr lang="it-IT" sz="1400" dirty="0">
                <a:latin typeface="Cambria" charset="0"/>
                <a:ea typeface="ÇlÇr ñæí©" charset="0"/>
              </a:rPr>
              <a:t>Conoscenze extralinguistiche</a:t>
            </a:r>
            <a:endParaRPr lang="it-IT" dirty="0"/>
          </a:p>
        </p:txBody>
      </p:sp>
      <p:cxnSp>
        <p:nvCxnSpPr>
          <p:cNvPr id="1034" name="Connettore 2 15"/>
          <p:cNvCxnSpPr>
            <a:cxnSpLocks noChangeShapeType="1"/>
          </p:cNvCxnSpPr>
          <p:nvPr/>
        </p:nvCxnSpPr>
        <p:spPr bwMode="auto">
          <a:xfrm flipV="1">
            <a:off x="3704024" y="2751468"/>
            <a:ext cx="571500" cy="914400"/>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035" name="Connettore 2 16"/>
          <p:cNvCxnSpPr>
            <a:cxnSpLocks noChangeShapeType="1"/>
          </p:cNvCxnSpPr>
          <p:nvPr/>
        </p:nvCxnSpPr>
        <p:spPr bwMode="auto">
          <a:xfrm flipV="1">
            <a:off x="3818324" y="3208668"/>
            <a:ext cx="500380" cy="457200"/>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036" name="Connettore 2 19"/>
          <p:cNvCxnSpPr>
            <a:cxnSpLocks noChangeShapeType="1"/>
          </p:cNvCxnSpPr>
          <p:nvPr/>
        </p:nvCxnSpPr>
        <p:spPr bwMode="auto">
          <a:xfrm>
            <a:off x="3749109" y="3894468"/>
            <a:ext cx="457200" cy="0"/>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037" name="Connettore 2 20"/>
          <p:cNvCxnSpPr>
            <a:cxnSpLocks noChangeShapeType="1"/>
          </p:cNvCxnSpPr>
          <p:nvPr/>
        </p:nvCxnSpPr>
        <p:spPr bwMode="auto">
          <a:xfrm>
            <a:off x="3749109" y="4123068"/>
            <a:ext cx="457200" cy="228600"/>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038" name="Connettore 2 25"/>
          <p:cNvCxnSpPr>
            <a:cxnSpLocks noChangeShapeType="1"/>
          </p:cNvCxnSpPr>
          <p:nvPr/>
        </p:nvCxnSpPr>
        <p:spPr bwMode="auto">
          <a:xfrm>
            <a:off x="3634809" y="4237368"/>
            <a:ext cx="571500" cy="806450"/>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039" name="Connettore 2 26"/>
          <p:cNvCxnSpPr>
            <a:cxnSpLocks noChangeShapeType="1"/>
          </p:cNvCxnSpPr>
          <p:nvPr/>
        </p:nvCxnSpPr>
        <p:spPr bwMode="auto">
          <a:xfrm flipH="1" flipV="1">
            <a:off x="7104449" y="2799093"/>
            <a:ext cx="457200" cy="114300"/>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040" name="Connettore 2 27"/>
          <p:cNvCxnSpPr>
            <a:cxnSpLocks noChangeShapeType="1"/>
          </p:cNvCxnSpPr>
          <p:nvPr/>
        </p:nvCxnSpPr>
        <p:spPr bwMode="auto">
          <a:xfrm flipH="1">
            <a:off x="7104449" y="3141993"/>
            <a:ext cx="457200" cy="114300"/>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1" name="Freccia circolare a sinistra 2"/>
          <p:cNvSpPr>
            <a:spLocks noChangeArrowheads="1"/>
          </p:cNvSpPr>
          <p:nvPr/>
        </p:nvSpPr>
        <p:spPr bwMode="auto">
          <a:xfrm>
            <a:off x="8933250" y="2408569"/>
            <a:ext cx="447675" cy="2162175"/>
          </a:xfrm>
          <a:prstGeom prst="curvedLeftArrow">
            <a:avLst>
              <a:gd name="adj1" fmla="val 32355"/>
              <a:gd name="adj2" fmla="val 87406"/>
              <a:gd name="adj3" fmla="val 21412"/>
            </a:avLst>
          </a:prstGeom>
          <a:gradFill rotWithShape="1">
            <a:gsLst>
              <a:gs pos="0">
                <a:srgbClr val="3A7CCB"/>
              </a:gs>
              <a:gs pos="20000">
                <a:srgbClr val="3C7BC7"/>
              </a:gs>
              <a:gs pos="100000">
                <a:srgbClr val="2C5D98"/>
              </a:gs>
            </a:gsLst>
            <a:lin ang="5400000"/>
          </a:gradFill>
          <a:ln w="9525">
            <a:solidFill>
              <a:srgbClr val="4579B8"/>
            </a:solidFill>
            <a:miter lim="800000"/>
            <a:headEnd/>
            <a:tailEnd/>
          </a:ln>
          <a:effectLst>
            <a:outerShdw blurRad="40000"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endParaRPr lang="it-IT"/>
          </a:p>
        </p:txBody>
      </p:sp>
      <p:sp>
        <p:nvSpPr>
          <p:cNvPr id="12" name="AutoShape 18"/>
          <p:cNvSpPr>
            <a:spLocks noChangeArrowheads="1"/>
          </p:cNvSpPr>
          <p:nvPr/>
        </p:nvSpPr>
        <p:spPr bwMode="auto">
          <a:xfrm rot="10800000">
            <a:off x="2532450" y="2799094"/>
            <a:ext cx="447675" cy="2162175"/>
          </a:xfrm>
          <a:prstGeom prst="curvedLeftArrow">
            <a:avLst>
              <a:gd name="adj1" fmla="val 32355"/>
              <a:gd name="adj2" fmla="val 87406"/>
              <a:gd name="adj3" fmla="val 21412"/>
            </a:avLst>
          </a:prstGeom>
          <a:gradFill rotWithShape="1">
            <a:gsLst>
              <a:gs pos="0">
                <a:srgbClr val="3A7CCB"/>
              </a:gs>
              <a:gs pos="20000">
                <a:srgbClr val="3C7BC7"/>
              </a:gs>
              <a:gs pos="100000">
                <a:srgbClr val="2C5D98"/>
              </a:gs>
            </a:gsLst>
            <a:lin ang="5400000"/>
          </a:gradFill>
          <a:ln w="9525">
            <a:solidFill>
              <a:srgbClr val="4579B8"/>
            </a:solidFill>
            <a:miter lim="800000"/>
            <a:headEnd/>
            <a:tailEnd/>
          </a:ln>
          <a:effectLst>
            <a:outerShdw blurRad="40000"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endParaRPr lang="it-IT"/>
          </a:p>
        </p:txBody>
      </p:sp>
      <p:sp>
        <p:nvSpPr>
          <p:cNvPr id="13" name="Text Box 19"/>
          <p:cNvSpPr txBox="1">
            <a:spLocks noChangeArrowheads="1"/>
          </p:cNvSpPr>
          <p:nvPr/>
        </p:nvSpPr>
        <p:spPr bwMode="auto">
          <a:xfrm>
            <a:off x="2755969" y="5006988"/>
            <a:ext cx="1150620" cy="342900"/>
          </a:xfrm>
          <a:prstGeom prst="rect">
            <a:avLst/>
          </a:prstGeom>
          <a:solidFill>
            <a:srgbClr val="D8D8D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r>
              <a:rPr lang="it-IT" sz="1600" dirty="0">
                <a:latin typeface="Cambria" charset="0"/>
                <a:ea typeface="ÇlÇr ñæí©" charset="0"/>
              </a:rPr>
              <a:t>decodifica</a:t>
            </a:r>
            <a:endParaRPr lang="it-IT" dirty="0"/>
          </a:p>
        </p:txBody>
      </p:sp>
      <p:sp>
        <p:nvSpPr>
          <p:cNvPr id="14" name="Text Box 20"/>
          <p:cNvSpPr txBox="1">
            <a:spLocks noChangeArrowheads="1"/>
          </p:cNvSpPr>
          <p:nvPr/>
        </p:nvSpPr>
        <p:spPr bwMode="auto">
          <a:xfrm>
            <a:off x="7829620" y="2065668"/>
            <a:ext cx="1038225" cy="342900"/>
          </a:xfrm>
          <a:prstGeom prst="rect">
            <a:avLst/>
          </a:prstGeom>
          <a:solidFill>
            <a:srgbClr val="D8D8D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pPr>
            <a:r>
              <a:rPr lang="it-IT" sz="1600" dirty="0">
                <a:latin typeface="Cambria" charset="0"/>
                <a:ea typeface="ÇlÇr ñæí©" charset="0"/>
              </a:rPr>
              <a:t>inferenza</a:t>
            </a:r>
            <a:endParaRPr lang="it-IT" dirty="0"/>
          </a:p>
        </p:txBody>
      </p:sp>
      <p:sp>
        <p:nvSpPr>
          <p:cNvPr id="2" name="CasellaDiTesto 1">
            <a:extLst>
              <a:ext uri="{FF2B5EF4-FFF2-40B4-BE49-F238E27FC236}">
                <a16:creationId xmlns:a16="http://schemas.microsoft.com/office/drawing/2014/main" id="{A425BDB4-AC39-0B40-9B6B-5E8B79CACF4C}"/>
              </a:ext>
            </a:extLst>
          </p:cNvPr>
          <p:cNvSpPr txBox="1"/>
          <p:nvPr/>
        </p:nvSpPr>
        <p:spPr>
          <a:xfrm>
            <a:off x="2931183" y="492642"/>
            <a:ext cx="6222344" cy="523220"/>
          </a:xfrm>
          <a:prstGeom prst="rect">
            <a:avLst/>
          </a:prstGeom>
          <a:noFill/>
        </p:spPr>
        <p:txBody>
          <a:bodyPr wrap="none" rtlCol="0">
            <a:spAutoFit/>
          </a:bodyPr>
          <a:lstStyle/>
          <a:p>
            <a:r>
              <a:rPr lang="it-IT" sz="2800" dirty="0"/>
              <a:t>Modello inferenziale della comunicazione</a:t>
            </a:r>
          </a:p>
        </p:txBody>
      </p:sp>
      <p:sp>
        <p:nvSpPr>
          <p:cNvPr id="15" name="CasellaDiTesto 14">
            <a:extLst>
              <a:ext uri="{FF2B5EF4-FFF2-40B4-BE49-F238E27FC236}">
                <a16:creationId xmlns:a16="http://schemas.microsoft.com/office/drawing/2014/main" id="{4A9B6657-E136-C341-B8B1-BCFF5796E03D}"/>
              </a:ext>
            </a:extLst>
          </p:cNvPr>
          <p:cNvSpPr txBox="1"/>
          <p:nvPr/>
        </p:nvSpPr>
        <p:spPr>
          <a:xfrm>
            <a:off x="3028363" y="5890412"/>
            <a:ext cx="6352573" cy="461665"/>
          </a:xfrm>
          <a:prstGeom prst="rect">
            <a:avLst/>
          </a:prstGeom>
          <a:noFill/>
        </p:spPr>
        <p:txBody>
          <a:bodyPr wrap="none" rtlCol="0">
            <a:spAutoFit/>
          </a:bodyPr>
          <a:lstStyle/>
          <a:p>
            <a:r>
              <a:rPr lang="it-IT" sz="2400" dirty="0"/>
              <a:t>Comprensione globale vs comprensione puntuale</a:t>
            </a:r>
          </a:p>
        </p:txBody>
      </p:sp>
    </p:spTree>
    <p:extLst>
      <p:ext uri="{BB962C8B-B14F-4D97-AF65-F5344CB8AC3E}">
        <p14:creationId xmlns:p14="http://schemas.microsoft.com/office/powerpoint/2010/main" val="324049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blinds(horizontal)">
                                      <p:cBhvr>
                                        <p:cTn id="10" dur="500"/>
                                        <p:tgtEl>
                                          <p:spTgt spid="1034"/>
                                        </p:tgtEl>
                                      </p:cBhvr>
                                    </p:animEffect>
                                  </p:childTnLst>
                                </p:cTn>
                              </p:par>
                              <p:par>
                                <p:cTn id="11" presetID="3" presetClass="entr" presetSubtype="10" fill="hold" nodeType="withEffect">
                                  <p:stCondLst>
                                    <p:cond delay="0"/>
                                  </p:stCondLst>
                                  <p:childTnLst>
                                    <p:set>
                                      <p:cBhvr>
                                        <p:cTn id="12" dur="1" fill="hold">
                                          <p:stCondLst>
                                            <p:cond delay="0"/>
                                          </p:stCondLst>
                                        </p:cTn>
                                        <p:tgtEl>
                                          <p:spTgt spid="1035"/>
                                        </p:tgtEl>
                                        <p:attrNameLst>
                                          <p:attrName>style.visibility</p:attrName>
                                        </p:attrNameLst>
                                      </p:cBhvr>
                                      <p:to>
                                        <p:strVal val="visible"/>
                                      </p:to>
                                    </p:set>
                                    <p:animEffect transition="in" filter="blinds(horizontal)">
                                      <p:cBhvr>
                                        <p:cTn id="13" dur="500"/>
                                        <p:tgtEl>
                                          <p:spTgt spid="1035"/>
                                        </p:tgtEl>
                                      </p:cBhvr>
                                    </p:animEffect>
                                  </p:childTnLst>
                                </p:cTn>
                              </p:par>
                              <p:par>
                                <p:cTn id="14" presetID="3" presetClass="entr" presetSubtype="10" fill="hold" nodeType="withEffect">
                                  <p:stCondLst>
                                    <p:cond delay="0"/>
                                  </p:stCondLst>
                                  <p:childTnLst>
                                    <p:set>
                                      <p:cBhvr>
                                        <p:cTn id="15" dur="1" fill="hold">
                                          <p:stCondLst>
                                            <p:cond delay="0"/>
                                          </p:stCondLst>
                                        </p:cTn>
                                        <p:tgtEl>
                                          <p:spTgt spid="1036"/>
                                        </p:tgtEl>
                                        <p:attrNameLst>
                                          <p:attrName>style.visibility</p:attrName>
                                        </p:attrNameLst>
                                      </p:cBhvr>
                                      <p:to>
                                        <p:strVal val="visible"/>
                                      </p:to>
                                    </p:set>
                                    <p:animEffect transition="in" filter="blinds(horizontal)">
                                      <p:cBhvr>
                                        <p:cTn id="16" dur="500"/>
                                        <p:tgtEl>
                                          <p:spTgt spid="1036"/>
                                        </p:tgtEl>
                                      </p:cBhvr>
                                    </p:animEffect>
                                  </p:childTnLst>
                                </p:cTn>
                              </p:par>
                              <p:par>
                                <p:cTn id="17" presetID="3" presetClass="entr" presetSubtype="10" fill="hold" nodeType="withEffect">
                                  <p:stCondLst>
                                    <p:cond delay="0"/>
                                  </p:stCondLst>
                                  <p:childTnLst>
                                    <p:set>
                                      <p:cBhvr>
                                        <p:cTn id="18" dur="1" fill="hold">
                                          <p:stCondLst>
                                            <p:cond delay="0"/>
                                          </p:stCondLst>
                                        </p:cTn>
                                        <p:tgtEl>
                                          <p:spTgt spid="1037"/>
                                        </p:tgtEl>
                                        <p:attrNameLst>
                                          <p:attrName>style.visibility</p:attrName>
                                        </p:attrNameLst>
                                      </p:cBhvr>
                                      <p:to>
                                        <p:strVal val="visible"/>
                                      </p:to>
                                    </p:set>
                                    <p:animEffect transition="in" filter="blinds(horizontal)">
                                      <p:cBhvr>
                                        <p:cTn id="19" dur="500"/>
                                        <p:tgtEl>
                                          <p:spTgt spid="1037"/>
                                        </p:tgtEl>
                                      </p:cBhvr>
                                    </p:animEffect>
                                  </p:childTnLst>
                                </p:cTn>
                              </p:par>
                              <p:par>
                                <p:cTn id="20" presetID="3" presetClass="entr" presetSubtype="10" fill="hold" nodeType="withEffect">
                                  <p:stCondLst>
                                    <p:cond delay="0"/>
                                  </p:stCondLst>
                                  <p:childTnLst>
                                    <p:set>
                                      <p:cBhvr>
                                        <p:cTn id="21" dur="1" fill="hold">
                                          <p:stCondLst>
                                            <p:cond delay="0"/>
                                          </p:stCondLst>
                                        </p:cTn>
                                        <p:tgtEl>
                                          <p:spTgt spid="1038"/>
                                        </p:tgtEl>
                                        <p:attrNameLst>
                                          <p:attrName>style.visibility</p:attrName>
                                        </p:attrNameLst>
                                      </p:cBhvr>
                                      <p:to>
                                        <p:strVal val="visible"/>
                                      </p:to>
                                    </p:set>
                                    <p:animEffect transition="in" filter="blinds(horizontal)">
                                      <p:cBhvr>
                                        <p:cTn id="22" dur="500"/>
                                        <p:tgtEl>
                                          <p:spTgt spid="103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par>
                                <p:cTn id="36" presetID="3" presetClass="entr" presetSubtype="10" fill="hold" nodeType="withEffect">
                                  <p:stCondLst>
                                    <p:cond delay="0"/>
                                  </p:stCondLst>
                                  <p:childTnLst>
                                    <p:set>
                                      <p:cBhvr>
                                        <p:cTn id="37" dur="1" fill="hold">
                                          <p:stCondLst>
                                            <p:cond delay="0"/>
                                          </p:stCondLst>
                                        </p:cTn>
                                        <p:tgtEl>
                                          <p:spTgt spid="1039"/>
                                        </p:tgtEl>
                                        <p:attrNameLst>
                                          <p:attrName>style.visibility</p:attrName>
                                        </p:attrNameLst>
                                      </p:cBhvr>
                                      <p:to>
                                        <p:strVal val="visible"/>
                                      </p:to>
                                    </p:set>
                                    <p:animEffect transition="in" filter="blinds(horizontal)">
                                      <p:cBhvr>
                                        <p:cTn id="38" dur="500"/>
                                        <p:tgtEl>
                                          <p:spTgt spid="1039"/>
                                        </p:tgtEl>
                                      </p:cBhvr>
                                    </p:animEffect>
                                  </p:childTnLst>
                                </p:cTn>
                              </p:par>
                              <p:par>
                                <p:cTn id="39" presetID="3" presetClass="entr" presetSubtype="10" fill="hold" nodeType="withEffect">
                                  <p:stCondLst>
                                    <p:cond delay="0"/>
                                  </p:stCondLst>
                                  <p:childTnLst>
                                    <p:set>
                                      <p:cBhvr>
                                        <p:cTn id="40" dur="1" fill="hold">
                                          <p:stCondLst>
                                            <p:cond delay="0"/>
                                          </p:stCondLst>
                                        </p:cTn>
                                        <p:tgtEl>
                                          <p:spTgt spid="1040"/>
                                        </p:tgtEl>
                                        <p:attrNameLst>
                                          <p:attrName>style.visibility</p:attrName>
                                        </p:attrNameLst>
                                      </p:cBhvr>
                                      <p:to>
                                        <p:strVal val="visible"/>
                                      </p:to>
                                    </p:set>
                                    <p:animEffect transition="in" filter="blinds(horizontal)">
                                      <p:cBhvr>
                                        <p:cTn id="41" dur="500"/>
                                        <p:tgtEl>
                                          <p:spTgt spid="1040"/>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linds(horizontal)">
                                      <p:cBhvr>
                                        <p:cTn id="46" dur="500"/>
                                        <p:tgtEl>
                                          <p:spTgt spid="11"/>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linds(horizontal)">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0F1F05D-59BC-564C-B42C-FD3488164F2E}"/>
              </a:ext>
            </a:extLst>
          </p:cNvPr>
          <p:cNvSpPr txBox="1"/>
          <p:nvPr/>
        </p:nvSpPr>
        <p:spPr>
          <a:xfrm>
            <a:off x="193589" y="1473201"/>
            <a:ext cx="11998411" cy="2308324"/>
          </a:xfrm>
          <a:prstGeom prst="rect">
            <a:avLst/>
          </a:prstGeom>
          <a:noFill/>
        </p:spPr>
        <p:txBody>
          <a:bodyPr wrap="square" rtlCol="0">
            <a:spAutoFit/>
          </a:bodyPr>
          <a:lstStyle/>
          <a:p>
            <a:r>
              <a:rPr lang="it-IT" sz="2400" dirty="0"/>
              <a:t>Importanza della verifica della comprensione in un modello di gestione integrata del testo: le 4 abilità di base sempre più viste come interdipendenti</a:t>
            </a:r>
          </a:p>
          <a:p>
            <a:endParaRPr lang="it-IT" sz="2400" dirty="0"/>
          </a:p>
          <a:p>
            <a:r>
              <a:rPr lang="it-IT" sz="2400" dirty="0"/>
              <a:t>Circuito della comunicazione digitale </a:t>
            </a:r>
            <a:r>
              <a:rPr lang="it-IT" sz="2400" dirty="0">
                <a:sym typeface="Wingdings" pitchFamily="2" charset="2"/>
              </a:rPr>
              <a:t> avvicina sempre più i due ruoli (scrivente /lettore)</a:t>
            </a:r>
            <a:endParaRPr lang="it-IT" sz="2400" dirty="0"/>
          </a:p>
          <a:p>
            <a:endParaRPr lang="it-IT" sz="2400" dirty="0"/>
          </a:p>
          <a:p>
            <a:r>
              <a:rPr lang="it-IT" sz="2400" dirty="0"/>
              <a:t>Prassi scolastica (nuove prove esame finale I e II ciclo)</a:t>
            </a:r>
          </a:p>
        </p:txBody>
      </p:sp>
    </p:spTree>
    <p:extLst>
      <p:ext uri="{BB962C8B-B14F-4D97-AF65-F5344CB8AC3E}">
        <p14:creationId xmlns:p14="http://schemas.microsoft.com/office/powerpoint/2010/main" val="669503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9A6EF15-7438-4647-940A-9A1598D8BC1F}"/>
              </a:ext>
            </a:extLst>
          </p:cNvPr>
          <p:cNvSpPr txBox="1"/>
          <p:nvPr/>
        </p:nvSpPr>
        <p:spPr>
          <a:xfrm>
            <a:off x="1853906" y="396789"/>
            <a:ext cx="6795194" cy="523220"/>
          </a:xfrm>
          <a:prstGeom prst="rect">
            <a:avLst/>
          </a:prstGeom>
          <a:noFill/>
        </p:spPr>
        <p:txBody>
          <a:bodyPr wrap="none" rtlCol="0">
            <a:spAutoFit/>
          </a:bodyPr>
          <a:lstStyle/>
          <a:p>
            <a:r>
              <a:rPr lang="it-IT" sz="2800" dirty="0"/>
              <a:t>Il modello INVALSI di costruzione delle prove</a:t>
            </a:r>
          </a:p>
        </p:txBody>
      </p:sp>
      <p:pic>
        <p:nvPicPr>
          <p:cNvPr id="3" name="Immagine 2">
            <a:extLst>
              <a:ext uri="{FF2B5EF4-FFF2-40B4-BE49-F238E27FC236}">
                <a16:creationId xmlns:a16="http://schemas.microsoft.com/office/drawing/2014/main" id="{9460EEB1-E09D-AA4A-8437-4C40AA3C60CD}"/>
              </a:ext>
            </a:extLst>
          </p:cNvPr>
          <p:cNvPicPr>
            <a:picLocks noChangeAspect="1"/>
          </p:cNvPicPr>
          <p:nvPr/>
        </p:nvPicPr>
        <p:blipFill>
          <a:blip r:embed="rId2"/>
          <a:stretch>
            <a:fillRect/>
          </a:stretch>
        </p:blipFill>
        <p:spPr>
          <a:xfrm>
            <a:off x="3584758" y="1698171"/>
            <a:ext cx="3759471" cy="3828033"/>
          </a:xfrm>
          <a:prstGeom prst="rect">
            <a:avLst/>
          </a:prstGeom>
        </p:spPr>
      </p:pic>
    </p:spTree>
    <p:extLst>
      <p:ext uri="{BB962C8B-B14F-4D97-AF65-F5344CB8AC3E}">
        <p14:creationId xmlns:p14="http://schemas.microsoft.com/office/powerpoint/2010/main" val="1940722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2E54BB5-E358-2341-A134-4710D659715E}"/>
              </a:ext>
            </a:extLst>
          </p:cNvPr>
          <p:cNvPicPr>
            <a:picLocks noChangeAspect="1"/>
          </p:cNvPicPr>
          <p:nvPr/>
        </p:nvPicPr>
        <p:blipFill>
          <a:blip r:embed="rId2"/>
          <a:stretch>
            <a:fillRect/>
          </a:stretch>
        </p:blipFill>
        <p:spPr>
          <a:xfrm>
            <a:off x="1104900" y="241300"/>
            <a:ext cx="9982200" cy="6375400"/>
          </a:xfrm>
          <a:prstGeom prst="rect">
            <a:avLst/>
          </a:prstGeom>
        </p:spPr>
      </p:pic>
      <p:cxnSp>
        <p:nvCxnSpPr>
          <p:cNvPr id="5" name="Connettore 1 4">
            <a:extLst>
              <a:ext uri="{FF2B5EF4-FFF2-40B4-BE49-F238E27FC236}">
                <a16:creationId xmlns:a16="http://schemas.microsoft.com/office/drawing/2014/main" id="{9551B10B-6EC1-1E4D-9785-B4FF74D4B0E1}"/>
              </a:ext>
            </a:extLst>
          </p:cNvPr>
          <p:cNvCxnSpPr/>
          <p:nvPr/>
        </p:nvCxnSpPr>
        <p:spPr>
          <a:xfrm>
            <a:off x="2002971" y="1190171"/>
            <a:ext cx="445588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Connettore 1 5">
            <a:extLst>
              <a:ext uri="{FF2B5EF4-FFF2-40B4-BE49-F238E27FC236}">
                <a16:creationId xmlns:a16="http://schemas.microsoft.com/office/drawing/2014/main" id="{1DC0C705-AB42-104A-8A7F-A4A9391789EE}"/>
              </a:ext>
            </a:extLst>
          </p:cNvPr>
          <p:cNvCxnSpPr/>
          <p:nvPr/>
        </p:nvCxnSpPr>
        <p:spPr>
          <a:xfrm>
            <a:off x="2002971" y="2532742"/>
            <a:ext cx="445588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ttangolo arrotondato 6">
            <a:extLst>
              <a:ext uri="{FF2B5EF4-FFF2-40B4-BE49-F238E27FC236}">
                <a16:creationId xmlns:a16="http://schemas.microsoft.com/office/drawing/2014/main" id="{10C66289-8A82-A54A-9E3F-6565BF444F95}"/>
              </a:ext>
            </a:extLst>
          </p:cNvPr>
          <p:cNvSpPr/>
          <p:nvPr/>
        </p:nvSpPr>
        <p:spPr>
          <a:xfrm>
            <a:off x="5471886" y="3572971"/>
            <a:ext cx="2714172" cy="299882"/>
          </a:xfrm>
          <a:prstGeom prst="round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56198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5E256BD-363E-B842-83D1-6C396ED7154E}"/>
              </a:ext>
            </a:extLst>
          </p:cNvPr>
          <p:cNvPicPr>
            <a:picLocks noChangeAspect="1"/>
          </p:cNvPicPr>
          <p:nvPr/>
        </p:nvPicPr>
        <p:blipFill>
          <a:blip r:embed="rId2"/>
          <a:stretch>
            <a:fillRect/>
          </a:stretch>
        </p:blipFill>
        <p:spPr>
          <a:xfrm>
            <a:off x="939800" y="279400"/>
            <a:ext cx="10312400" cy="6299200"/>
          </a:xfrm>
          <a:prstGeom prst="rect">
            <a:avLst/>
          </a:prstGeom>
        </p:spPr>
      </p:pic>
    </p:spTree>
    <p:extLst>
      <p:ext uri="{BB962C8B-B14F-4D97-AF65-F5344CB8AC3E}">
        <p14:creationId xmlns:p14="http://schemas.microsoft.com/office/powerpoint/2010/main" val="3235825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1B24BDF-04D9-B24B-895D-80F2DD1217C4}"/>
              </a:ext>
            </a:extLst>
          </p:cNvPr>
          <p:cNvSpPr txBox="1"/>
          <p:nvPr/>
        </p:nvSpPr>
        <p:spPr>
          <a:xfrm>
            <a:off x="3971802" y="0"/>
            <a:ext cx="3004349" cy="584775"/>
          </a:xfrm>
          <a:prstGeom prst="rect">
            <a:avLst/>
          </a:prstGeom>
          <a:noFill/>
        </p:spPr>
        <p:txBody>
          <a:bodyPr wrap="none" rtlCol="0">
            <a:spAutoFit/>
          </a:bodyPr>
          <a:lstStyle/>
          <a:p>
            <a:r>
              <a:rPr lang="it-IT" sz="3200" dirty="0"/>
              <a:t>Tipo di domande</a:t>
            </a:r>
          </a:p>
        </p:txBody>
      </p:sp>
      <p:sp>
        <p:nvSpPr>
          <p:cNvPr id="4" name="CasellaDiTesto 3">
            <a:extLst>
              <a:ext uri="{FF2B5EF4-FFF2-40B4-BE49-F238E27FC236}">
                <a16:creationId xmlns:a16="http://schemas.microsoft.com/office/drawing/2014/main" id="{CBF760C6-AD0A-EE4E-89D6-C7AEA209C2F8}"/>
              </a:ext>
            </a:extLst>
          </p:cNvPr>
          <p:cNvSpPr txBox="1"/>
          <p:nvPr/>
        </p:nvSpPr>
        <p:spPr>
          <a:xfrm>
            <a:off x="568712" y="812697"/>
            <a:ext cx="11407698" cy="5632311"/>
          </a:xfrm>
          <a:prstGeom prst="rect">
            <a:avLst/>
          </a:prstGeom>
          <a:noFill/>
        </p:spPr>
        <p:txBody>
          <a:bodyPr wrap="square" rtlCol="0">
            <a:spAutoFit/>
          </a:bodyPr>
          <a:lstStyle/>
          <a:p>
            <a:r>
              <a:rPr lang="it-IT" sz="2400" dirty="0"/>
              <a:t>Scelta multipla, vero/falso, </a:t>
            </a:r>
            <a:r>
              <a:rPr lang="it-IT" sz="2400" dirty="0" err="1"/>
              <a:t>cloze</a:t>
            </a:r>
            <a:r>
              <a:rPr lang="it-IT" sz="2400" dirty="0"/>
              <a:t> test, risposta libera ecc. </a:t>
            </a:r>
            <a:r>
              <a:rPr lang="it-IT" sz="2400" dirty="0">
                <a:sym typeface="Wingdings" pitchFamily="2" charset="2"/>
              </a:rPr>
              <a:t> scopo del test, numeri, tempi a disposizione ecc.</a:t>
            </a:r>
            <a:endParaRPr lang="it-IT" sz="2400" dirty="0"/>
          </a:p>
          <a:p>
            <a:endParaRPr lang="it-IT" sz="2400" dirty="0"/>
          </a:p>
          <a:p>
            <a:r>
              <a:rPr lang="it-IT" sz="2400" dirty="0"/>
              <a:t>Quali competenze si vogliono verificare?</a:t>
            </a:r>
          </a:p>
          <a:p>
            <a:pPr marL="285750" indent="-285750">
              <a:buFont typeface="Arial" panose="020B0604020202020204" pitchFamily="34" charset="0"/>
              <a:buChar char="•"/>
            </a:pPr>
            <a:r>
              <a:rPr lang="it-IT" sz="2400" dirty="0"/>
              <a:t>Solo comprensione</a:t>
            </a:r>
          </a:p>
          <a:p>
            <a:pPr marL="285750" indent="-285750">
              <a:buFont typeface="Arial" panose="020B0604020202020204" pitchFamily="34" charset="0"/>
              <a:buChar char="•"/>
            </a:pPr>
            <a:r>
              <a:rPr lang="it-IT" sz="2400" dirty="0"/>
              <a:t>Comprensione e possesso del lessico specifico</a:t>
            </a:r>
          </a:p>
          <a:p>
            <a:pPr marL="742950" lvl="1" indent="-285750">
              <a:buFont typeface="Arial" panose="020B0604020202020204" pitchFamily="34" charset="0"/>
              <a:buChar char="•"/>
            </a:pPr>
            <a:r>
              <a:rPr lang="it-IT" sz="2400" dirty="0"/>
              <a:t>Solo per via inferenziale (</a:t>
            </a:r>
            <a:r>
              <a:rPr lang="it-IT" sz="2400" dirty="0">
                <a:solidFill>
                  <a:srgbClr val="C00000"/>
                </a:solidFill>
              </a:rPr>
              <a:t>capire</a:t>
            </a:r>
            <a:r>
              <a:rPr lang="it-IT" sz="2400" dirty="0"/>
              <a:t> cosa significa </a:t>
            </a:r>
            <a:r>
              <a:rPr lang="it-IT" sz="2400" dirty="0" err="1">
                <a:solidFill>
                  <a:srgbClr val="0070C0"/>
                </a:solidFill>
              </a:rPr>
              <a:t>nanoparticella</a:t>
            </a:r>
            <a:r>
              <a:rPr lang="it-IT" sz="2400" dirty="0"/>
              <a:t> sulla base del cotesto)</a:t>
            </a:r>
          </a:p>
          <a:p>
            <a:pPr marL="742950" lvl="1" indent="-285750">
              <a:buFont typeface="Arial" panose="020B0604020202020204" pitchFamily="34" charset="0"/>
              <a:buChar char="•"/>
            </a:pPr>
            <a:r>
              <a:rPr lang="it-IT" sz="2400" dirty="0"/>
              <a:t>Anche conoscenza generale (</a:t>
            </a:r>
            <a:r>
              <a:rPr lang="it-IT" sz="2400" dirty="0">
                <a:solidFill>
                  <a:srgbClr val="C00000"/>
                </a:solidFill>
              </a:rPr>
              <a:t>sapere</a:t>
            </a:r>
            <a:r>
              <a:rPr lang="it-IT" sz="2400" dirty="0"/>
              <a:t> cosa significa </a:t>
            </a:r>
            <a:r>
              <a:rPr lang="it-IT" sz="2400" dirty="0" err="1">
                <a:solidFill>
                  <a:srgbClr val="0070C0"/>
                </a:solidFill>
              </a:rPr>
              <a:t>nanoparticella</a:t>
            </a:r>
            <a:r>
              <a:rPr lang="it-IT" sz="2400" dirty="0"/>
              <a:t> sulla base delle proprie conoscenze disciplinari)</a:t>
            </a:r>
          </a:p>
          <a:p>
            <a:pPr marL="285750" indent="-285750">
              <a:buFont typeface="Arial" panose="020B0604020202020204" pitchFamily="34" charset="0"/>
              <a:buChar char="•"/>
            </a:pPr>
            <a:r>
              <a:rPr lang="it-IT" sz="2400" dirty="0"/>
              <a:t>Riconoscimento di strutture grammaticali (classi di parole, rapporti sintattici ecc.)</a:t>
            </a:r>
          </a:p>
          <a:p>
            <a:pPr marL="285750" indent="-285750">
              <a:buFont typeface="Arial" panose="020B0604020202020204" pitchFamily="34" charset="0"/>
              <a:buChar char="•"/>
            </a:pPr>
            <a:r>
              <a:rPr lang="it-IT" sz="2400" dirty="0"/>
              <a:t>Riconoscimento di significati non letterali (estensivo, figurato, idiomatico, connotazione ecc.)</a:t>
            </a:r>
          </a:p>
          <a:p>
            <a:pPr marL="285750" indent="-285750">
              <a:buFont typeface="Arial" panose="020B0604020202020204" pitchFamily="34" charset="0"/>
              <a:buChar char="•"/>
            </a:pPr>
            <a:r>
              <a:rPr lang="it-IT" sz="2400" dirty="0"/>
              <a:t>Attenzione: le domande sui coesivi e connettivi riguardano sono </a:t>
            </a:r>
            <a:r>
              <a:rPr lang="it-IT" sz="2400" dirty="0">
                <a:solidFill>
                  <a:srgbClr val="0070C0"/>
                </a:solidFill>
              </a:rPr>
              <a:t>grammaticali</a:t>
            </a:r>
            <a:r>
              <a:rPr lang="it-IT" sz="2400" dirty="0"/>
              <a:t>, ma  in realtà testano la capacità di cogliere coerenza e coesione testuale, quindi non conoscenze grammaticali specifiche ma la capacità di comprensione globale del testo</a:t>
            </a:r>
          </a:p>
        </p:txBody>
      </p:sp>
    </p:spTree>
    <p:extLst>
      <p:ext uri="{BB962C8B-B14F-4D97-AF65-F5344CB8AC3E}">
        <p14:creationId xmlns:p14="http://schemas.microsoft.com/office/powerpoint/2010/main" val="144979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linds(horizontal)">
                                      <p:cBhvr>
                                        <p:cTn id="27" dur="500"/>
                                        <p:tgtEl>
                                          <p:spTgt spid="4">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blinds(horizontal)">
                                      <p:cBhvr>
                                        <p:cTn id="30" dur="500"/>
                                        <p:tgtEl>
                                          <p:spTgt spid="4">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blinds(horizontal)">
                                      <p:cBhvr>
                                        <p:cTn id="35" dur="500"/>
                                        <p:tgtEl>
                                          <p:spTgt spid="4">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4">
                                            <p:txEl>
                                              <p:pRg st="8" end="8"/>
                                            </p:txEl>
                                          </p:spTgt>
                                        </p:tgtEl>
                                        <p:attrNameLst>
                                          <p:attrName>style.visibility</p:attrName>
                                        </p:attrNameLst>
                                      </p:cBhvr>
                                      <p:to>
                                        <p:strVal val="visible"/>
                                      </p:to>
                                    </p:set>
                                    <p:animEffect transition="in" filter="blinds(horizontal)">
                                      <p:cBhvr>
                                        <p:cTn id="40" dur="500"/>
                                        <p:tgtEl>
                                          <p:spTgt spid="4">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animEffect transition="in" filter="blinds(horizontal)">
                                      <p:cBhvr>
                                        <p:cTn id="45"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iagramma 2"/>
          <p:cNvPicPr>
            <a:picLocks noChangeArrowheads="1"/>
          </p:cNvPicPr>
          <p:nvPr/>
        </p:nvPicPr>
        <p:blipFill>
          <a:blip r:embed="rId2" cstate="print"/>
          <a:srcRect t="-2605" b="-2695"/>
          <a:stretch>
            <a:fillRect/>
          </a:stretch>
        </p:blipFill>
        <p:spPr bwMode="auto">
          <a:xfrm>
            <a:off x="753035" y="620687"/>
            <a:ext cx="9447421" cy="5815971"/>
          </a:xfrm>
          <a:prstGeom prst="rect">
            <a:avLst/>
          </a:prstGeom>
          <a:noFill/>
          <a:ln w="9525">
            <a:noFill/>
            <a:miter lim="800000"/>
            <a:headEnd/>
            <a:tailEnd/>
          </a:ln>
        </p:spPr>
      </p:pic>
      <p:sp>
        <p:nvSpPr>
          <p:cNvPr id="5" name="CasellaDiTesto 4"/>
          <p:cNvSpPr txBox="1"/>
          <p:nvPr/>
        </p:nvSpPr>
        <p:spPr>
          <a:xfrm>
            <a:off x="4200056" y="0"/>
            <a:ext cx="4517262" cy="800219"/>
          </a:xfrm>
          <a:prstGeom prst="rect">
            <a:avLst/>
          </a:prstGeom>
          <a:noFill/>
        </p:spPr>
        <p:txBody>
          <a:bodyPr wrap="none" rtlCol="0">
            <a:spAutoFit/>
          </a:bodyPr>
          <a:lstStyle/>
          <a:p>
            <a:r>
              <a:rPr lang="it-IT" sz="2800" dirty="0">
                <a:solidFill>
                  <a:srgbClr val="0070C0"/>
                </a:solidFill>
              </a:rPr>
              <a:t>Inferenze e contenuti impliciti</a:t>
            </a:r>
          </a:p>
          <a:p>
            <a:endParaRPr lang="it-IT" dirty="0"/>
          </a:p>
        </p:txBody>
      </p:sp>
    </p:spTree>
    <p:extLst>
      <p:ext uri="{BB962C8B-B14F-4D97-AF65-F5344CB8AC3E}">
        <p14:creationId xmlns:p14="http://schemas.microsoft.com/office/powerpoint/2010/main" val="87157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2567608" y="303041"/>
            <a:ext cx="8100392"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28600" fontAlgn="base">
              <a:spcBef>
                <a:spcPct val="0"/>
              </a:spcBef>
              <a:spcAft>
                <a:spcPct val="0"/>
              </a:spcAft>
            </a:pPr>
            <a:r>
              <a:rPr lang="it-IT" sz="2000" dirty="0">
                <a:solidFill>
                  <a:srgbClr val="000090"/>
                </a:solidFill>
                <a:latin typeface="Arial" pitchFamily="34" charset="0"/>
                <a:ea typeface="Calibri" pitchFamily="34" charset="0"/>
                <a:cs typeface="Times New Roman" pitchFamily="18" charset="0"/>
              </a:rPr>
              <a:t>Marco ha smesso di fumare</a:t>
            </a:r>
            <a:endParaRPr lang="it-IT" sz="1050" dirty="0">
              <a:solidFill>
                <a:srgbClr val="000090"/>
              </a:solidFill>
              <a:latin typeface="Arial" pitchFamily="34" charset="0"/>
              <a:cs typeface="Arial" pitchFamily="34" charset="0"/>
            </a:endParaRPr>
          </a:p>
          <a:p>
            <a:pPr indent="228600" eaLnBrk="0" fontAlgn="base" hangingPunct="0">
              <a:spcBef>
                <a:spcPct val="0"/>
              </a:spcBef>
              <a:spcAft>
                <a:spcPct val="0"/>
              </a:spcAft>
            </a:pPr>
            <a:r>
              <a:rPr lang="it-IT" sz="2000" dirty="0">
                <a:solidFill>
                  <a:srgbClr val="000090"/>
                </a:solidFill>
                <a:latin typeface="Arial" pitchFamily="34" charset="0"/>
                <a:ea typeface="Calibri" pitchFamily="34" charset="0"/>
                <a:cs typeface="Times New Roman" pitchFamily="18" charset="0"/>
              </a:rPr>
              <a:t>La suocera di Marco è molto simpatica</a:t>
            </a:r>
            <a:endParaRPr lang="it-IT" sz="1050" dirty="0">
              <a:solidFill>
                <a:srgbClr val="000090"/>
              </a:solidFill>
              <a:latin typeface="Arial" pitchFamily="34" charset="0"/>
              <a:cs typeface="Arial" pitchFamily="34" charset="0"/>
            </a:endParaRPr>
          </a:p>
          <a:p>
            <a:pPr indent="228600" eaLnBrk="0" fontAlgn="base" hangingPunct="0">
              <a:spcBef>
                <a:spcPct val="0"/>
              </a:spcBef>
              <a:spcAft>
                <a:spcPct val="0"/>
              </a:spcAft>
            </a:pPr>
            <a:endParaRPr lang="it-IT" sz="2000" dirty="0">
              <a:solidFill>
                <a:srgbClr val="000090"/>
              </a:solidFill>
              <a:latin typeface="Arial" pitchFamily="34" charset="0"/>
              <a:ea typeface="Calibri" pitchFamily="34" charset="0"/>
              <a:cs typeface="Times New Roman" pitchFamily="18" charset="0"/>
            </a:endParaRPr>
          </a:p>
          <a:p>
            <a:pPr indent="228600" eaLnBrk="0" fontAlgn="base" hangingPunct="0">
              <a:spcBef>
                <a:spcPct val="0"/>
              </a:spcBef>
              <a:spcAft>
                <a:spcPct val="0"/>
              </a:spcAft>
            </a:pPr>
            <a:r>
              <a:rPr lang="it-IT" sz="2000" dirty="0">
                <a:solidFill>
                  <a:srgbClr val="000090"/>
                </a:solidFill>
                <a:latin typeface="Arial" pitchFamily="34" charset="0"/>
                <a:ea typeface="Calibri" pitchFamily="34" charset="0"/>
                <a:cs typeface="Times New Roman" pitchFamily="18" charset="0"/>
              </a:rPr>
              <a:t>Sebbene piovesse, Marco è uscito senza ombrello</a:t>
            </a:r>
            <a:endParaRPr lang="it-IT" sz="1050" dirty="0">
              <a:solidFill>
                <a:srgbClr val="000090"/>
              </a:solidFill>
              <a:latin typeface="Arial" pitchFamily="34" charset="0"/>
              <a:cs typeface="Arial" pitchFamily="34" charset="0"/>
            </a:endParaRPr>
          </a:p>
          <a:p>
            <a:pPr indent="228600" eaLnBrk="0" fontAlgn="base" hangingPunct="0">
              <a:spcBef>
                <a:spcPct val="0"/>
              </a:spcBef>
              <a:spcAft>
                <a:spcPct val="0"/>
              </a:spcAft>
            </a:pPr>
            <a:r>
              <a:rPr lang="it-IT" dirty="0">
                <a:solidFill>
                  <a:srgbClr val="000090"/>
                </a:solidFill>
                <a:latin typeface="Arial" pitchFamily="34" charset="0"/>
                <a:ea typeface="Calibri" pitchFamily="34" charset="0"/>
                <a:cs typeface="Times New Roman" pitchFamily="18" charset="0"/>
              </a:rPr>
              <a:t>Sebbene sia martedì Marco non è andato a comprare il pesce</a:t>
            </a:r>
            <a:endParaRPr lang="it-IT" sz="1000" dirty="0">
              <a:solidFill>
                <a:srgbClr val="000090"/>
              </a:solidFill>
              <a:latin typeface="Arial" pitchFamily="34" charset="0"/>
              <a:cs typeface="Arial" pitchFamily="34" charset="0"/>
            </a:endParaRPr>
          </a:p>
          <a:p>
            <a:pPr indent="228600" eaLnBrk="0" fontAlgn="base" hangingPunct="0">
              <a:spcBef>
                <a:spcPct val="0"/>
              </a:spcBef>
              <a:spcAft>
                <a:spcPct val="0"/>
              </a:spcAft>
            </a:pPr>
            <a:endParaRPr lang="it-IT" sz="2000" dirty="0">
              <a:solidFill>
                <a:srgbClr val="000090"/>
              </a:solidFill>
              <a:latin typeface="Arial" pitchFamily="34" charset="0"/>
              <a:ea typeface="Calibri" pitchFamily="34" charset="0"/>
              <a:cs typeface="Times New Roman" pitchFamily="18" charset="0"/>
            </a:endParaRPr>
          </a:p>
          <a:p>
            <a:pPr indent="228600" eaLnBrk="0" fontAlgn="base" hangingPunct="0">
              <a:spcBef>
                <a:spcPct val="0"/>
              </a:spcBef>
              <a:spcAft>
                <a:spcPct val="0"/>
              </a:spcAft>
            </a:pPr>
            <a:r>
              <a:rPr lang="it-IT" sz="2000" dirty="0">
                <a:solidFill>
                  <a:srgbClr val="000090"/>
                </a:solidFill>
                <a:latin typeface="Arial" pitchFamily="34" charset="0"/>
                <a:ea typeface="Calibri" pitchFamily="34" charset="0"/>
                <a:cs typeface="Times New Roman" pitchFamily="18" charset="0"/>
              </a:rPr>
              <a:t>Quest'anno l'esame di linguistica italiana è solo scritto</a:t>
            </a:r>
            <a:endParaRPr lang="it-IT" sz="1050" dirty="0">
              <a:solidFill>
                <a:srgbClr val="000090"/>
              </a:solidFill>
              <a:latin typeface="Arial" pitchFamily="34" charset="0"/>
              <a:cs typeface="Arial" pitchFamily="34" charset="0"/>
            </a:endParaRPr>
          </a:p>
          <a:p>
            <a:pPr indent="228600" eaLnBrk="0" fontAlgn="base" hangingPunct="0">
              <a:spcBef>
                <a:spcPct val="0"/>
              </a:spcBef>
              <a:spcAft>
                <a:spcPct val="0"/>
              </a:spcAft>
            </a:pPr>
            <a:endParaRPr lang="it-IT" dirty="0">
              <a:latin typeface="Arial" pitchFamily="34" charset="0"/>
              <a:ea typeface="Times New Roman" pitchFamily="18" charset="0"/>
              <a:cs typeface="Arial" pitchFamily="34" charset="0"/>
            </a:endParaRPr>
          </a:p>
          <a:p>
            <a:pPr indent="228600" eaLnBrk="0" fontAlgn="base" hangingPunct="0">
              <a:spcBef>
                <a:spcPct val="0"/>
              </a:spcBef>
              <a:spcAft>
                <a:spcPct val="0"/>
              </a:spcAft>
            </a:pPr>
            <a:r>
              <a:rPr lang="it-IT" dirty="0">
                <a:solidFill>
                  <a:srgbClr val="000090"/>
                </a:solidFill>
                <a:latin typeface="Arial" pitchFamily="34" charset="0"/>
                <a:ea typeface="Times New Roman" pitchFamily="18" charset="0"/>
                <a:cs typeface="Arial" pitchFamily="34" charset="0"/>
              </a:rPr>
              <a:t>a) gli anni precedenti l'esame non era solo scritto; </a:t>
            </a:r>
            <a:endParaRPr lang="it-IT" sz="900" dirty="0">
              <a:solidFill>
                <a:srgbClr val="000090"/>
              </a:solidFill>
              <a:latin typeface="Arial" pitchFamily="34" charset="0"/>
              <a:cs typeface="Arial" pitchFamily="34" charset="0"/>
            </a:endParaRPr>
          </a:p>
          <a:p>
            <a:pPr indent="228600" eaLnBrk="0" fontAlgn="base" hangingPunct="0">
              <a:spcBef>
                <a:spcPct val="0"/>
              </a:spcBef>
              <a:spcAft>
                <a:spcPct val="0"/>
              </a:spcAft>
            </a:pPr>
            <a:r>
              <a:rPr lang="it-IT" dirty="0">
                <a:solidFill>
                  <a:srgbClr val="000090"/>
                </a:solidFill>
                <a:latin typeface="Arial" pitchFamily="34" charset="0"/>
                <a:ea typeface="Times New Roman" pitchFamily="18" charset="0"/>
                <a:cs typeface="Arial" pitchFamily="34" charset="0"/>
              </a:rPr>
              <a:t>b) gli anni precedenti l'esame era solo orale;</a:t>
            </a:r>
            <a:endParaRPr lang="it-IT" sz="900" dirty="0">
              <a:solidFill>
                <a:srgbClr val="000090"/>
              </a:solidFill>
              <a:latin typeface="Arial" pitchFamily="34" charset="0"/>
              <a:cs typeface="Arial" pitchFamily="34" charset="0"/>
            </a:endParaRPr>
          </a:p>
          <a:p>
            <a:pPr indent="228600" eaLnBrk="0" fontAlgn="base" hangingPunct="0">
              <a:spcBef>
                <a:spcPct val="0"/>
              </a:spcBef>
              <a:spcAft>
                <a:spcPct val="0"/>
              </a:spcAft>
            </a:pPr>
            <a:r>
              <a:rPr lang="it-IT" dirty="0">
                <a:solidFill>
                  <a:srgbClr val="000090"/>
                </a:solidFill>
                <a:latin typeface="Arial" pitchFamily="34" charset="0"/>
                <a:ea typeface="Times New Roman" pitchFamily="18" charset="0"/>
                <a:cs typeface="Arial" pitchFamily="34" charset="0"/>
              </a:rPr>
              <a:t>c) gli anni precedenti l'esame era anche orale.</a:t>
            </a:r>
            <a:endParaRPr lang="it-IT" sz="900" dirty="0">
              <a:solidFill>
                <a:srgbClr val="000090"/>
              </a:solidFill>
              <a:latin typeface="Arial" pitchFamily="34" charset="0"/>
              <a:cs typeface="Arial" pitchFamily="34" charset="0"/>
            </a:endParaRPr>
          </a:p>
          <a:p>
            <a:pPr indent="228600" eaLnBrk="0" fontAlgn="base" hangingPunct="0">
              <a:spcBef>
                <a:spcPct val="0"/>
              </a:spcBef>
              <a:spcAft>
                <a:spcPct val="0"/>
              </a:spcAft>
            </a:pPr>
            <a:endParaRPr lang="it-IT" sz="2000" dirty="0">
              <a:solidFill>
                <a:srgbClr val="000090"/>
              </a:solidFill>
              <a:latin typeface="Arial" pitchFamily="34" charset="0"/>
              <a:ea typeface="Calibri" pitchFamily="34" charset="0"/>
              <a:cs typeface="Times New Roman" pitchFamily="18" charset="0"/>
            </a:endParaRPr>
          </a:p>
          <a:p>
            <a:pPr indent="228600" eaLnBrk="0" fontAlgn="base" hangingPunct="0">
              <a:spcBef>
                <a:spcPct val="0"/>
              </a:spcBef>
              <a:spcAft>
                <a:spcPct val="0"/>
              </a:spcAft>
            </a:pPr>
            <a:r>
              <a:rPr lang="it-IT" sz="2000" dirty="0">
                <a:solidFill>
                  <a:srgbClr val="000090"/>
                </a:solidFill>
                <a:latin typeface="Arial" pitchFamily="34" charset="0"/>
                <a:ea typeface="Calibri" pitchFamily="34" charset="0"/>
                <a:cs typeface="Times New Roman" pitchFamily="18" charset="0"/>
              </a:rPr>
              <a:t>- È finito il caffè! </a:t>
            </a:r>
            <a:endParaRPr lang="it-IT" sz="1050" dirty="0">
              <a:solidFill>
                <a:srgbClr val="000090"/>
              </a:solidFill>
              <a:latin typeface="Arial" pitchFamily="34" charset="0"/>
              <a:cs typeface="Arial" pitchFamily="34" charset="0"/>
            </a:endParaRPr>
          </a:p>
          <a:p>
            <a:pPr indent="228600" eaLnBrk="0" fontAlgn="base" hangingPunct="0">
              <a:spcBef>
                <a:spcPct val="0"/>
              </a:spcBef>
              <a:spcAft>
                <a:spcPct val="0"/>
              </a:spcAft>
            </a:pPr>
            <a:r>
              <a:rPr lang="it-IT" sz="2000" dirty="0">
                <a:solidFill>
                  <a:srgbClr val="000090"/>
                </a:solidFill>
                <a:latin typeface="Arial" pitchFamily="34" charset="0"/>
                <a:ea typeface="Calibri" pitchFamily="34" charset="0"/>
                <a:cs typeface="Times New Roman" pitchFamily="18" charset="0"/>
              </a:rPr>
              <a:t>- Ho spazzato il giardino e sono appena sceso a buttare la 	spazzatura!</a:t>
            </a:r>
            <a:endParaRPr lang="it-IT" sz="3600" dirty="0">
              <a:solidFill>
                <a:srgbClr val="000090"/>
              </a:solidFill>
              <a:latin typeface="Arial" pitchFamily="34" charset="0"/>
              <a:cs typeface="Arial" pitchFamily="34" charset="0"/>
            </a:endParaRPr>
          </a:p>
        </p:txBody>
      </p:sp>
      <p:sp>
        <p:nvSpPr>
          <p:cNvPr id="3" name="CasellaDiTesto 2"/>
          <p:cNvSpPr txBox="1"/>
          <p:nvPr/>
        </p:nvSpPr>
        <p:spPr>
          <a:xfrm>
            <a:off x="8040216" y="476672"/>
            <a:ext cx="1660506" cy="369332"/>
          </a:xfrm>
          <a:prstGeom prst="rect">
            <a:avLst/>
          </a:prstGeom>
          <a:noFill/>
        </p:spPr>
        <p:txBody>
          <a:bodyPr wrap="none" rtlCol="0">
            <a:spAutoFit/>
          </a:bodyPr>
          <a:lstStyle/>
          <a:p>
            <a:r>
              <a:rPr lang="it-IT" dirty="0">
                <a:solidFill>
                  <a:srgbClr val="C00000"/>
                </a:solidFill>
              </a:rPr>
              <a:t>presupposizioni</a:t>
            </a:r>
          </a:p>
        </p:txBody>
      </p:sp>
      <p:sp>
        <p:nvSpPr>
          <p:cNvPr id="4" name="CasellaDiTesto 3"/>
          <p:cNvSpPr txBox="1"/>
          <p:nvPr/>
        </p:nvSpPr>
        <p:spPr>
          <a:xfrm>
            <a:off x="9192344" y="1268760"/>
            <a:ext cx="1297576" cy="369332"/>
          </a:xfrm>
          <a:prstGeom prst="rect">
            <a:avLst/>
          </a:prstGeom>
          <a:noFill/>
        </p:spPr>
        <p:txBody>
          <a:bodyPr wrap="none" rtlCol="0">
            <a:spAutoFit/>
          </a:bodyPr>
          <a:lstStyle/>
          <a:p>
            <a:r>
              <a:rPr lang="it-IT" dirty="0">
                <a:solidFill>
                  <a:srgbClr val="C00000"/>
                </a:solidFill>
              </a:rPr>
              <a:t>implicazioni</a:t>
            </a:r>
          </a:p>
        </p:txBody>
      </p:sp>
      <p:sp>
        <p:nvSpPr>
          <p:cNvPr id="5" name="CasellaDiTesto 4"/>
          <p:cNvSpPr txBox="1"/>
          <p:nvPr/>
        </p:nvSpPr>
        <p:spPr>
          <a:xfrm>
            <a:off x="9264352" y="2204864"/>
            <a:ext cx="1066856" cy="369332"/>
          </a:xfrm>
          <a:prstGeom prst="rect">
            <a:avLst/>
          </a:prstGeom>
          <a:noFill/>
        </p:spPr>
        <p:txBody>
          <a:bodyPr wrap="none" rtlCol="0">
            <a:spAutoFit/>
          </a:bodyPr>
          <a:lstStyle/>
          <a:p>
            <a:r>
              <a:rPr lang="it-IT" dirty="0">
                <a:solidFill>
                  <a:srgbClr val="C00000"/>
                </a:solidFill>
              </a:rPr>
              <a:t>inferenze</a:t>
            </a:r>
          </a:p>
        </p:txBody>
      </p:sp>
      <p:sp>
        <p:nvSpPr>
          <p:cNvPr id="6" name="CasellaDiTesto 5"/>
          <p:cNvSpPr txBox="1"/>
          <p:nvPr/>
        </p:nvSpPr>
        <p:spPr>
          <a:xfrm>
            <a:off x="8544273" y="4797153"/>
            <a:ext cx="1629397" cy="646331"/>
          </a:xfrm>
          <a:prstGeom prst="rect">
            <a:avLst/>
          </a:prstGeom>
          <a:noFill/>
        </p:spPr>
        <p:txBody>
          <a:bodyPr wrap="none" rtlCol="0">
            <a:spAutoFit/>
          </a:bodyPr>
          <a:lstStyle/>
          <a:p>
            <a:r>
              <a:rPr lang="it-IT" dirty="0">
                <a:solidFill>
                  <a:srgbClr val="C00000"/>
                </a:solidFill>
              </a:rPr>
              <a:t>Implicature </a:t>
            </a:r>
          </a:p>
          <a:p>
            <a:r>
              <a:rPr lang="it-IT" dirty="0">
                <a:solidFill>
                  <a:srgbClr val="C00000"/>
                </a:solidFill>
              </a:rPr>
              <a:t>conversazionali</a:t>
            </a:r>
          </a:p>
        </p:txBody>
      </p:sp>
    </p:spTree>
    <p:extLst>
      <p:ext uri="{BB962C8B-B14F-4D97-AF65-F5344CB8AC3E}">
        <p14:creationId xmlns:p14="http://schemas.microsoft.com/office/powerpoint/2010/main" val="378906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3">
                                            <p:txEl>
                                              <p:pRg st="0" end="0"/>
                                            </p:txEl>
                                          </p:spTgt>
                                        </p:tgtEl>
                                        <p:attrNameLst>
                                          <p:attrName>style.visibility</p:attrName>
                                        </p:attrNameLst>
                                      </p:cBhvr>
                                      <p:to>
                                        <p:strVal val="visible"/>
                                      </p:to>
                                    </p:set>
                                    <p:animEffect transition="in" filter="blinds(horizontal)">
                                      <p:cBhvr>
                                        <p:cTn id="7" dur="500"/>
                                        <p:tgtEl>
                                          <p:spTgt spid="184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433">
                                            <p:txEl>
                                              <p:pRg st="1" end="1"/>
                                            </p:txEl>
                                          </p:spTgt>
                                        </p:tgtEl>
                                        <p:attrNameLst>
                                          <p:attrName>style.visibility</p:attrName>
                                        </p:attrNameLst>
                                      </p:cBhvr>
                                      <p:to>
                                        <p:strVal val="visible"/>
                                      </p:to>
                                    </p:set>
                                    <p:animEffect transition="in" filter="blinds(horizontal)">
                                      <p:cBhvr>
                                        <p:cTn id="12" dur="500"/>
                                        <p:tgtEl>
                                          <p:spTgt spid="184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8433">
                                            <p:txEl>
                                              <p:pRg st="3" end="3"/>
                                            </p:txEl>
                                          </p:spTgt>
                                        </p:tgtEl>
                                        <p:attrNameLst>
                                          <p:attrName>style.visibility</p:attrName>
                                        </p:attrNameLst>
                                      </p:cBhvr>
                                      <p:to>
                                        <p:strVal val="visible"/>
                                      </p:to>
                                    </p:set>
                                    <p:animEffect transition="in" filter="blinds(horizontal)">
                                      <p:cBhvr>
                                        <p:cTn id="22" dur="500"/>
                                        <p:tgtEl>
                                          <p:spTgt spid="184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8433">
                                            <p:txEl>
                                              <p:pRg st="4" end="4"/>
                                            </p:txEl>
                                          </p:spTgt>
                                        </p:tgtEl>
                                        <p:attrNameLst>
                                          <p:attrName>style.visibility</p:attrName>
                                        </p:attrNameLst>
                                      </p:cBhvr>
                                      <p:to>
                                        <p:strVal val="visible"/>
                                      </p:to>
                                    </p:set>
                                    <p:animEffect transition="in" filter="blinds(horizontal)">
                                      <p:cBhvr>
                                        <p:cTn id="27" dur="500"/>
                                        <p:tgtEl>
                                          <p:spTgt spid="1843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blinds(horizontal)">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8433">
                                            <p:txEl>
                                              <p:pRg st="6" end="6"/>
                                            </p:txEl>
                                          </p:spTgt>
                                        </p:tgtEl>
                                        <p:attrNameLst>
                                          <p:attrName>style.visibility</p:attrName>
                                        </p:attrNameLst>
                                      </p:cBhvr>
                                      <p:to>
                                        <p:strVal val="visible"/>
                                      </p:to>
                                    </p:set>
                                    <p:animEffect transition="in" filter="blinds(horizontal)">
                                      <p:cBhvr>
                                        <p:cTn id="37" dur="500"/>
                                        <p:tgtEl>
                                          <p:spTgt spid="1843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8433">
                                            <p:txEl>
                                              <p:pRg st="8" end="8"/>
                                            </p:txEl>
                                          </p:spTgt>
                                        </p:tgtEl>
                                        <p:attrNameLst>
                                          <p:attrName>style.visibility</p:attrName>
                                        </p:attrNameLst>
                                      </p:cBhvr>
                                      <p:to>
                                        <p:strVal val="visible"/>
                                      </p:to>
                                    </p:set>
                                    <p:animEffect transition="in" filter="blinds(horizontal)">
                                      <p:cBhvr>
                                        <p:cTn id="42" dur="500"/>
                                        <p:tgtEl>
                                          <p:spTgt spid="1843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8433">
                                            <p:txEl>
                                              <p:pRg st="9" end="9"/>
                                            </p:txEl>
                                          </p:spTgt>
                                        </p:tgtEl>
                                        <p:attrNameLst>
                                          <p:attrName>style.visibility</p:attrName>
                                        </p:attrNameLst>
                                      </p:cBhvr>
                                      <p:to>
                                        <p:strVal val="visible"/>
                                      </p:to>
                                    </p:set>
                                    <p:animEffect transition="in" filter="blinds(horizontal)">
                                      <p:cBhvr>
                                        <p:cTn id="47" dur="500"/>
                                        <p:tgtEl>
                                          <p:spTgt spid="1843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8433">
                                            <p:txEl>
                                              <p:pRg st="10" end="10"/>
                                            </p:txEl>
                                          </p:spTgt>
                                        </p:tgtEl>
                                        <p:attrNameLst>
                                          <p:attrName>style.visibility</p:attrName>
                                        </p:attrNameLst>
                                      </p:cBhvr>
                                      <p:to>
                                        <p:strVal val="visible"/>
                                      </p:to>
                                    </p:set>
                                    <p:animEffect transition="in" filter="blinds(horizontal)">
                                      <p:cBhvr>
                                        <p:cTn id="52" dur="500"/>
                                        <p:tgtEl>
                                          <p:spTgt spid="1843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blinds(horizontal)">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8433">
                                            <p:txEl>
                                              <p:pRg st="12" end="12"/>
                                            </p:txEl>
                                          </p:spTgt>
                                        </p:tgtEl>
                                        <p:attrNameLst>
                                          <p:attrName>style.visibility</p:attrName>
                                        </p:attrNameLst>
                                      </p:cBhvr>
                                      <p:to>
                                        <p:strVal val="visible"/>
                                      </p:to>
                                    </p:set>
                                    <p:animEffect transition="in" filter="blinds(horizontal)">
                                      <p:cBhvr>
                                        <p:cTn id="62" dur="500"/>
                                        <p:tgtEl>
                                          <p:spTgt spid="18433">
                                            <p:txEl>
                                              <p:pRg st="12" end="12"/>
                                            </p:txEl>
                                          </p:spTgt>
                                        </p:tgtEl>
                                      </p:cBhvr>
                                    </p:animEffect>
                                  </p:childTnLst>
                                </p:cTn>
                              </p:par>
                              <p:par>
                                <p:cTn id="63" presetID="3" presetClass="entr" presetSubtype="10" fill="hold" nodeType="withEffect">
                                  <p:stCondLst>
                                    <p:cond delay="0"/>
                                  </p:stCondLst>
                                  <p:childTnLst>
                                    <p:set>
                                      <p:cBhvr>
                                        <p:cTn id="64" dur="1" fill="hold">
                                          <p:stCondLst>
                                            <p:cond delay="0"/>
                                          </p:stCondLst>
                                        </p:cTn>
                                        <p:tgtEl>
                                          <p:spTgt spid="18433">
                                            <p:txEl>
                                              <p:pRg st="13" end="13"/>
                                            </p:txEl>
                                          </p:spTgt>
                                        </p:tgtEl>
                                        <p:attrNameLst>
                                          <p:attrName>style.visibility</p:attrName>
                                        </p:attrNameLst>
                                      </p:cBhvr>
                                      <p:to>
                                        <p:strVal val="visible"/>
                                      </p:to>
                                    </p:set>
                                    <p:animEffect transition="in" filter="blinds(horizontal)">
                                      <p:cBhvr>
                                        <p:cTn id="65" dur="500"/>
                                        <p:tgtEl>
                                          <p:spTgt spid="18433">
                                            <p:txEl>
                                              <p:pRg st="13" end="1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blinds(horizontal)">
                                      <p:cBhvr>
                                        <p:cTn id="7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1337</Words>
  <Application>Microsoft Macintosh PowerPoint</Application>
  <PresentationFormat>Widescreen</PresentationFormat>
  <Paragraphs>167</Paragraphs>
  <Slides>17</Slides>
  <Notes>1</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17</vt:i4>
      </vt:variant>
    </vt:vector>
  </HeadingPairs>
  <TitlesOfParts>
    <vt:vector size="30" baseType="lpstr">
      <vt:lpstr>ＭＳ Ｐゴシック</vt:lpstr>
      <vt:lpstr>Arial</vt:lpstr>
      <vt:lpstr>Calibri</vt:lpstr>
      <vt:lpstr>Calibri Light</vt:lpstr>
      <vt:lpstr>Cambria</vt:lpstr>
      <vt:lpstr>ÇlÇr ñæí©</vt:lpstr>
      <vt:lpstr>Courier New</vt:lpstr>
      <vt:lpstr>Helvetica</vt:lpstr>
      <vt:lpstr>Symbol</vt:lpstr>
      <vt:lpstr>Times</vt:lpstr>
      <vt:lpstr>Times New Roman</vt:lpstr>
      <vt:lpstr>Wingdings</vt:lpstr>
      <vt:lpstr>Tema di Office</vt:lpstr>
      <vt:lpstr>La comprensione del testo: osservazioni sulla formulazione dei test a scelta multipla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comprensione del testo: osservazioni sulla formulazione dei test a scelta multipla</dc:title>
  <dc:creator>Massimo Palermo</dc:creator>
  <cp:lastModifiedBy>Massimo Palermo</cp:lastModifiedBy>
  <cp:revision>19</cp:revision>
  <dcterms:created xsi:type="dcterms:W3CDTF">2018-02-09T11:15:00Z</dcterms:created>
  <dcterms:modified xsi:type="dcterms:W3CDTF">2018-02-12T11:09:14Z</dcterms:modified>
</cp:coreProperties>
</file>